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89" r:id="rId3"/>
    <p:sldId id="262" r:id="rId4"/>
    <p:sldId id="268" r:id="rId5"/>
    <p:sldId id="269" r:id="rId6"/>
    <p:sldId id="271" r:id="rId7"/>
    <p:sldId id="287" r:id="rId8"/>
    <p:sldId id="274" r:id="rId9"/>
    <p:sldId id="286" r:id="rId10"/>
    <p:sldId id="275" r:id="rId11"/>
    <p:sldId id="276" r:id="rId12"/>
    <p:sldId id="290" r:id="rId13"/>
    <p:sldId id="291" r:id="rId14"/>
    <p:sldId id="277" r:id="rId15"/>
    <p:sldId id="278" r:id="rId16"/>
    <p:sldId id="279" r:id="rId17"/>
    <p:sldId id="280" r:id="rId18"/>
    <p:sldId id="281" r:id="rId19"/>
    <p:sldId id="285" r:id="rId20"/>
  </p:sldIdLst>
  <p:sldSz cx="9144000" cy="6858000" type="screen4x3"/>
  <p:notesSz cx="7010400" cy="9296400"/>
  <p:embeddedFontLst>
    <p:embeddedFont>
      <p:font typeface="Calibri" panose="020F0502020204030204" pitchFamily="34" charset="0"/>
      <p:regular r:id="rId22"/>
      <p:bold r:id="rId23"/>
      <p:italic r:id="rId24"/>
      <p:boldItalic r:id="rId25"/>
    </p:embeddedFont>
    <p:embeddedFont>
      <p:font typeface="Libre Franklin Medium"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tFA2GyEWN4wkjCy4lDhMhrBqW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9EDF4A-CA84-4221-968C-7100D5EC0CBC}">
  <a:tblStyle styleId="{B89EDF4A-CA84-4221-968C-7100D5EC0CBC}" styleName="Table_0">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6E6"/>
          </a:solidFill>
        </a:fill>
      </a:tcStyle>
    </a:wholeTbl>
    <a:band1H>
      <a:tcTxStyle/>
      <a:tcStyle>
        <a:tcBdr/>
        <a:fill>
          <a:solidFill>
            <a:srgbClr val="FFCACA"/>
          </a:solidFill>
        </a:fill>
      </a:tcStyle>
    </a:band1H>
    <a:band2H>
      <a:tcTxStyle/>
      <a:tcStyle>
        <a:tcBdr/>
      </a:tcStyle>
    </a:band2H>
    <a:band1V>
      <a:tcTxStyle/>
      <a:tcStyle>
        <a:tcBdr/>
        <a:fill>
          <a:solidFill>
            <a:srgbClr val="FFCACA"/>
          </a:solidFill>
        </a:fill>
      </a:tcStyle>
    </a:band1V>
    <a:band2V>
      <a:tcTxStyle/>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65" autoAdjust="0"/>
  </p:normalViewPr>
  <p:slideViewPr>
    <p:cSldViewPr snapToGrid="0">
      <p:cViewPr varScale="1">
        <p:scale>
          <a:sx n="82" d="100"/>
          <a:sy n="82" d="100"/>
        </p:scale>
        <p:origin x="6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State_Farm_Research_Cen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State_Farm_Research_Cent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5" name="Google Shape;265;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3" name="Google Shape;273;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0" name="Google Shape;280;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State Farm wants to start a MAGNet program in the southeast similar to one that they have at UIUC (see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http://en.wikipedia.org/wiki/State_Farm_Research_Center</a:t>
            </a:r>
            <a:r>
              <a:rPr lang="en-US" sz="1200" b="0" i="0">
                <a:solidFill>
                  <a:schemeClr val="dk1"/>
                </a:solidFill>
                <a:latin typeface="Calibri"/>
                <a:ea typeface="Calibri"/>
                <a:cs typeface="Calibri"/>
                <a:sym typeface="Calibri"/>
              </a:rPr>
              <a:t>), and they have chosen our department to do so. As a start, they will select 3 or 4 MS students from those that we recruit (US citizens or permanent residents) and will provide a 1-year assistantship for these students to work on State Farm projects here in Athens for 18 or 20 hours per week. They would like students to start as interns in the summer before they start their program of study. After this year, students have no obligation to continue. If State Farm likes them and they decide to continue, then they will have to commit to work for State Farm for 2 (?) years after graduation. State farm is to rent some space in Athens where these students would be supervised.</a:t>
            </a:r>
            <a:endParaRPr/>
          </a:p>
        </p:txBody>
      </p:sp>
      <p:sp>
        <p:nvSpPr>
          <p:cNvPr id="287" name="Google Shape;287;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State Farm wants to start a MAGNet program in the southeast similar to one that they have at UIUC (see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http://en.wikipedia.org/wiki/State_Farm_Research_Center</a:t>
            </a:r>
            <a:r>
              <a:rPr lang="en-US" sz="1200" b="0" i="0">
                <a:solidFill>
                  <a:schemeClr val="dk1"/>
                </a:solidFill>
                <a:latin typeface="Calibri"/>
                <a:ea typeface="Calibri"/>
                <a:cs typeface="Calibri"/>
                <a:sym typeface="Calibri"/>
              </a:rPr>
              <a:t>), and they have chosen our department to do so. As a start, they will select 3 or 4 new MS students from those that we recruit (US citizens or permanent residents) and will provide a 1-year assistantship for these students to work on State Farm projects here in Athens for 18 or 20 hours per week. They would like students to start as interns in the summer before they start their program of study. After this year, students have no obligation to continue. If State Farm likes them and they decide to continue, then they will have to commit to work for State Farm for 2 (?) years after graduation. State farm is to rent some space in Athens where these students would be supervised.</a:t>
            </a:r>
            <a:endParaRPr/>
          </a:p>
        </p:txBody>
      </p:sp>
      <p:sp>
        <p:nvSpPr>
          <p:cNvPr id="294" name="Google Shape;29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2" name="Google Shape;202;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0" name="Google Shape;210;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89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8" name="Google Shape;258;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32"/>
          <p:cNvSpPr/>
          <p:nvPr/>
        </p:nvSpPr>
        <p:spPr>
          <a:xfrm>
            <a:off x="7010400" y="152399"/>
            <a:ext cx="19812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9" name="Google Shape;19;p32"/>
          <p:cNvSpPr/>
          <p:nvPr/>
        </p:nvSpPr>
        <p:spPr>
          <a:xfrm>
            <a:off x="152400" y="153923"/>
            <a:ext cx="6705600" cy="6553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20" name="Google Shape;20;p32"/>
          <p:cNvSpPr txBox="1">
            <a:spLocks noGrp="1"/>
          </p:cNvSpPr>
          <p:nvPr>
            <p:ph type="subTitle" idx="1"/>
          </p:nvPr>
        </p:nvSpPr>
        <p:spPr>
          <a:xfrm>
            <a:off x="7010400" y="2052960"/>
            <a:ext cx="1981200" cy="1828800"/>
          </a:xfrm>
          <a:prstGeom prst="rect">
            <a:avLst/>
          </a:prstGeom>
          <a:noFill/>
          <a:ln>
            <a:noFill/>
          </a:ln>
        </p:spPr>
        <p:txBody>
          <a:bodyPr spcFirstLastPara="1" wrap="square" lIns="91425" tIns="45700" rIns="91425" bIns="45700" anchor="ctr" anchorCtr="0">
            <a:normAutofit/>
          </a:bodyPr>
          <a:lstStyle>
            <a:lvl1pPr lvl="0" algn="l">
              <a:spcBef>
                <a:spcPts val="380"/>
              </a:spcBef>
              <a:spcAft>
                <a:spcPts val="0"/>
              </a:spcAft>
              <a:buSzPts val="1900"/>
              <a:buNone/>
              <a:defRPr sz="1900">
                <a:solidFill>
                  <a:srgbClr val="FFFFFF"/>
                </a:solidFill>
              </a:defRPr>
            </a:lvl1pPr>
            <a:lvl2pPr lvl="1" algn="ctr">
              <a:spcBef>
                <a:spcPts val="360"/>
              </a:spcBef>
              <a:spcAft>
                <a:spcPts val="0"/>
              </a:spcAft>
              <a:buSzPts val="1800"/>
              <a:buNone/>
              <a:defRPr>
                <a:solidFill>
                  <a:srgbClr val="888888"/>
                </a:solidFill>
              </a:defRPr>
            </a:lvl2pPr>
            <a:lvl3pPr lvl="2" algn="ctr">
              <a:spcBef>
                <a:spcPts val="320"/>
              </a:spcBef>
              <a:spcAft>
                <a:spcPts val="0"/>
              </a:spcAft>
              <a:buSzPts val="1600"/>
              <a:buNone/>
              <a:defRPr>
                <a:solidFill>
                  <a:srgbClr val="888888"/>
                </a:solidFill>
              </a:defRPr>
            </a:lvl3pPr>
            <a:lvl4pPr lvl="3" algn="ctr">
              <a:spcBef>
                <a:spcPts val="280"/>
              </a:spcBef>
              <a:spcAft>
                <a:spcPts val="0"/>
              </a:spcAft>
              <a:buSzPts val="1400"/>
              <a:buNone/>
              <a:defRPr>
                <a:solidFill>
                  <a:srgbClr val="888888"/>
                </a:solidFill>
              </a:defRPr>
            </a:lvl4pPr>
            <a:lvl5pPr lvl="4" algn="ctr">
              <a:spcBef>
                <a:spcPts val="260"/>
              </a:spcBef>
              <a:spcAft>
                <a:spcPts val="0"/>
              </a:spcAft>
              <a:buSzPts val="1300"/>
              <a:buNone/>
              <a:defRPr>
                <a:solidFill>
                  <a:srgbClr val="888888"/>
                </a:solidFill>
              </a:defRPr>
            </a:lvl5pPr>
            <a:lvl6pPr lvl="5" algn="ctr">
              <a:spcBef>
                <a:spcPts val="240"/>
              </a:spcBef>
              <a:spcAft>
                <a:spcPts val="0"/>
              </a:spcAft>
              <a:buSzPts val="1200"/>
              <a:buNone/>
              <a:defRPr>
                <a:solidFill>
                  <a:srgbClr val="888888"/>
                </a:solidFill>
              </a:defRPr>
            </a:lvl6pPr>
            <a:lvl7pPr lvl="6" algn="ctr">
              <a:spcBef>
                <a:spcPts val="240"/>
              </a:spcBef>
              <a:spcAft>
                <a:spcPts val="0"/>
              </a:spcAft>
              <a:buSzPts val="1200"/>
              <a:buNone/>
              <a:defRPr>
                <a:solidFill>
                  <a:srgbClr val="888888"/>
                </a:solidFill>
              </a:defRPr>
            </a:lvl7pPr>
            <a:lvl8pPr lvl="7" algn="ctr">
              <a:spcBef>
                <a:spcPts val="240"/>
              </a:spcBef>
              <a:spcAft>
                <a:spcPts val="0"/>
              </a:spcAft>
              <a:buSzPts val="1200"/>
              <a:buNone/>
              <a:defRPr>
                <a:solidFill>
                  <a:srgbClr val="888888"/>
                </a:solidFill>
              </a:defRPr>
            </a:lvl8pPr>
            <a:lvl9pPr lvl="8" algn="ctr">
              <a:spcBef>
                <a:spcPts val="240"/>
              </a:spcBef>
              <a:spcAft>
                <a:spcPts val="0"/>
              </a:spcAft>
              <a:buSzPts val="1200"/>
              <a:buNone/>
              <a:defRPr>
                <a:solidFill>
                  <a:srgbClr val="888888"/>
                </a:solidFill>
              </a:defRPr>
            </a:lvl9pPr>
          </a:lstStyle>
          <a:p>
            <a:endParaRPr/>
          </a:p>
        </p:txBody>
      </p:sp>
      <p:sp>
        <p:nvSpPr>
          <p:cNvPr id="21" name="Google Shape;21;p3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1pPr>
            <a:lvl2pPr marL="0" lvl="1"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2pPr>
            <a:lvl3pPr marL="0" lvl="2"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3pPr>
            <a:lvl4pPr marL="0" lvl="3"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4pPr>
            <a:lvl5pPr marL="0" lvl="4"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5pPr>
            <a:lvl6pPr marL="0" lvl="5"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6pPr>
            <a:lvl7pPr marL="0" lvl="6"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7pPr>
            <a:lvl8pPr marL="0" lvl="7"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8pPr>
            <a:lvl9pPr marL="0" lvl="8" indent="0" algn="ctr">
              <a:spcBef>
                <a:spcPts val="0"/>
              </a:spcBef>
              <a:buNone/>
              <a:defRPr sz="1100" b="0" i="0" u="none" strike="noStrike" cap="none">
                <a:solidFill>
                  <a:srgbClr val="FFFFFF"/>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2"/>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title"/>
          </p:nvPr>
        </p:nvSpPr>
        <p:spPr>
          <a:xfrm>
            <a:off x="457200" y="2052960"/>
            <a:ext cx="6324600" cy="1828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4200"/>
              <a:buFont typeface="Libre Franklin Medium"/>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1"/>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41"/>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1"/>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1"/>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2"/>
          <p:cNvSpPr/>
          <p:nvPr/>
        </p:nvSpPr>
        <p:spPr>
          <a:xfrm>
            <a:off x="152400" y="147319"/>
            <a:ext cx="6705600"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92" name="Google Shape;92;p42"/>
          <p:cNvSpPr/>
          <p:nvPr/>
        </p:nvSpPr>
        <p:spPr>
          <a:xfrm>
            <a:off x="7010400" y="147319"/>
            <a:ext cx="1956046"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93" name="Google Shape;93;p42"/>
          <p:cNvSpPr txBox="1">
            <a:spLocks noGrp="1"/>
          </p:cNvSpPr>
          <p:nvPr>
            <p:ph type="title"/>
          </p:nvPr>
        </p:nvSpPr>
        <p:spPr>
          <a:xfrm rot="5400000">
            <a:off x="5075237" y="2362201"/>
            <a:ext cx="5851525" cy="1676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 name="Google Shape;95;p4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2"/>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2"/>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2"/>
                </a:solidFill>
                <a:latin typeface="Libre Franklin Medium"/>
                <a:ea typeface="Libre Franklin Medium"/>
                <a:cs typeface="Libre Franklin Medium"/>
                <a:sym typeface="Libre Franklin Medium"/>
              </a:defRPr>
            </a:lvl1pPr>
            <a:lvl2pPr marL="0" lvl="1" indent="0" algn="ctr">
              <a:spcBef>
                <a:spcPts val="0"/>
              </a:spcBef>
              <a:buNone/>
              <a:defRPr sz="1100">
                <a:solidFill>
                  <a:schemeClr val="lt2"/>
                </a:solidFill>
                <a:latin typeface="Libre Franklin Medium"/>
                <a:ea typeface="Libre Franklin Medium"/>
                <a:cs typeface="Libre Franklin Medium"/>
                <a:sym typeface="Libre Franklin Medium"/>
              </a:defRPr>
            </a:lvl2pPr>
            <a:lvl3pPr marL="0" lvl="2" indent="0" algn="ctr">
              <a:spcBef>
                <a:spcPts val="0"/>
              </a:spcBef>
              <a:buNone/>
              <a:defRPr sz="1100">
                <a:solidFill>
                  <a:schemeClr val="lt2"/>
                </a:solidFill>
                <a:latin typeface="Libre Franklin Medium"/>
                <a:ea typeface="Libre Franklin Medium"/>
                <a:cs typeface="Libre Franklin Medium"/>
                <a:sym typeface="Libre Franklin Medium"/>
              </a:defRPr>
            </a:lvl3pPr>
            <a:lvl4pPr marL="0" lvl="3" indent="0" algn="ctr">
              <a:spcBef>
                <a:spcPts val="0"/>
              </a:spcBef>
              <a:buNone/>
              <a:defRPr sz="1100">
                <a:solidFill>
                  <a:schemeClr val="lt2"/>
                </a:solidFill>
                <a:latin typeface="Libre Franklin Medium"/>
                <a:ea typeface="Libre Franklin Medium"/>
                <a:cs typeface="Libre Franklin Medium"/>
                <a:sym typeface="Libre Franklin Medium"/>
              </a:defRPr>
            </a:lvl4pPr>
            <a:lvl5pPr marL="0" lvl="4" indent="0" algn="ctr">
              <a:spcBef>
                <a:spcPts val="0"/>
              </a:spcBef>
              <a:buNone/>
              <a:defRPr sz="1100">
                <a:solidFill>
                  <a:schemeClr val="lt2"/>
                </a:solidFill>
                <a:latin typeface="Libre Franklin Medium"/>
                <a:ea typeface="Libre Franklin Medium"/>
                <a:cs typeface="Libre Franklin Medium"/>
                <a:sym typeface="Libre Franklin Medium"/>
              </a:defRPr>
            </a:lvl5pPr>
            <a:lvl6pPr marL="0" lvl="5" indent="0" algn="ctr">
              <a:spcBef>
                <a:spcPts val="0"/>
              </a:spcBef>
              <a:buNone/>
              <a:defRPr sz="1100">
                <a:solidFill>
                  <a:schemeClr val="lt2"/>
                </a:solidFill>
                <a:latin typeface="Libre Franklin Medium"/>
                <a:ea typeface="Libre Franklin Medium"/>
                <a:cs typeface="Libre Franklin Medium"/>
                <a:sym typeface="Libre Franklin Medium"/>
              </a:defRPr>
            </a:lvl6pPr>
            <a:lvl7pPr marL="0" lvl="6" indent="0" algn="ctr">
              <a:spcBef>
                <a:spcPts val="0"/>
              </a:spcBef>
              <a:buNone/>
              <a:defRPr sz="1100">
                <a:solidFill>
                  <a:schemeClr val="lt2"/>
                </a:solidFill>
                <a:latin typeface="Libre Franklin Medium"/>
                <a:ea typeface="Libre Franklin Medium"/>
                <a:cs typeface="Libre Franklin Medium"/>
                <a:sym typeface="Libre Franklin Medium"/>
              </a:defRPr>
            </a:lvl7pPr>
            <a:lvl8pPr marL="0" lvl="7" indent="0" algn="ctr">
              <a:spcBef>
                <a:spcPts val="0"/>
              </a:spcBef>
              <a:buNone/>
              <a:defRPr sz="1100">
                <a:solidFill>
                  <a:schemeClr val="lt2"/>
                </a:solidFill>
                <a:latin typeface="Libre Franklin Medium"/>
                <a:ea typeface="Libre Franklin Medium"/>
                <a:cs typeface="Libre Franklin Medium"/>
                <a:sym typeface="Libre Franklin Medium"/>
              </a:defRPr>
            </a:lvl8pPr>
            <a:lvl9pPr marL="0" lvl="8" indent="0" algn="ctr">
              <a:spcBef>
                <a:spcPts val="0"/>
              </a:spcBef>
              <a:buNone/>
              <a:defRPr sz="1100">
                <a:solidFill>
                  <a:schemeClr val="lt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3"/>
          <p:cNvSpPr txBox="1">
            <a:spLocks noGrp="1"/>
          </p:cNvSpPr>
          <p:nvPr>
            <p:ph type="body" idx="1"/>
          </p:nvPr>
        </p:nvSpPr>
        <p:spPr>
          <a:xfrm>
            <a:off x="457200" y="1719072"/>
            <a:ext cx="40386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7" name="Google Shape;27;p33"/>
          <p:cNvSpPr txBox="1">
            <a:spLocks noGrp="1"/>
          </p:cNvSpPr>
          <p:nvPr>
            <p:ph type="body" idx="2"/>
          </p:nvPr>
        </p:nvSpPr>
        <p:spPr>
          <a:xfrm>
            <a:off x="4648200" y="1719072"/>
            <a:ext cx="40386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8" name="Google Shape;28;p33"/>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3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34"/>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3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sp>
        <p:nvSpPr>
          <p:cNvPr id="39" name="Google Shape;39;p35"/>
          <p:cNvSpPr/>
          <p:nvPr/>
        </p:nvSpPr>
        <p:spPr>
          <a:xfrm>
            <a:off x="7010400" y="152399"/>
            <a:ext cx="19812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40" name="Google Shape;40;p35"/>
          <p:cNvSpPr/>
          <p:nvPr/>
        </p:nvSpPr>
        <p:spPr>
          <a:xfrm>
            <a:off x="152400" y="153923"/>
            <a:ext cx="6705600" cy="6553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41" name="Google Shape;41;p35"/>
          <p:cNvSpPr txBox="1">
            <a:spLocks noGrp="1"/>
          </p:cNvSpPr>
          <p:nvPr>
            <p:ph type="body" idx="1"/>
          </p:nvPr>
        </p:nvSpPr>
        <p:spPr>
          <a:xfrm>
            <a:off x="7162799" y="2892277"/>
            <a:ext cx="1600201" cy="164592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2000"/>
              <a:buNone/>
              <a:defRPr sz="2000">
                <a:solidFill>
                  <a:schemeClr val="lt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2" name="Google Shape;42;p35"/>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chemeClr val="lt2"/>
                </a:solidFill>
                <a:latin typeface="Libre Franklin Medium"/>
                <a:ea typeface="Libre Franklin Medium"/>
                <a:cs typeface="Libre Franklin Medium"/>
                <a:sym typeface="Libre Franklin Medium"/>
              </a:defRPr>
            </a:lvl1pPr>
            <a:lvl2pPr marL="0" lvl="1" indent="0" algn="ctr">
              <a:spcBef>
                <a:spcPts val="0"/>
              </a:spcBef>
              <a:buNone/>
              <a:defRPr sz="1100">
                <a:solidFill>
                  <a:schemeClr val="lt2"/>
                </a:solidFill>
                <a:latin typeface="Libre Franklin Medium"/>
                <a:ea typeface="Libre Franklin Medium"/>
                <a:cs typeface="Libre Franklin Medium"/>
                <a:sym typeface="Libre Franklin Medium"/>
              </a:defRPr>
            </a:lvl2pPr>
            <a:lvl3pPr marL="0" lvl="2" indent="0" algn="ctr">
              <a:spcBef>
                <a:spcPts val="0"/>
              </a:spcBef>
              <a:buNone/>
              <a:defRPr sz="1100">
                <a:solidFill>
                  <a:schemeClr val="lt2"/>
                </a:solidFill>
                <a:latin typeface="Libre Franklin Medium"/>
                <a:ea typeface="Libre Franklin Medium"/>
                <a:cs typeface="Libre Franklin Medium"/>
                <a:sym typeface="Libre Franklin Medium"/>
              </a:defRPr>
            </a:lvl3pPr>
            <a:lvl4pPr marL="0" lvl="3" indent="0" algn="ctr">
              <a:spcBef>
                <a:spcPts val="0"/>
              </a:spcBef>
              <a:buNone/>
              <a:defRPr sz="1100">
                <a:solidFill>
                  <a:schemeClr val="lt2"/>
                </a:solidFill>
                <a:latin typeface="Libre Franklin Medium"/>
                <a:ea typeface="Libre Franklin Medium"/>
                <a:cs typeface="Libre Franklin Medium"/>
                <a:sym typeface="Libre Franklin Medium"/>
              </a:defRPr>
            </a:lvl4pPr>
            <a:lvl5pPr marL="0" lvl="4" indent="0" algn="ctr">
              <a:spcBef>
                <a:spcPts val="0"/>
              </a:spcBef>
              <a:buNone/>
              <a:defRPr sz="1100">
                <a:solidFill>
                  <a:schemeClr val="lt2"/>
                </a:solidFill>
                <a:latin typeface="Libre Franklin Medium"/>
                <a:ea typeface="Libre Franklin Medium"/>
                <a:cs typeface="Libre Franklin Medium"/>
                <a:sym typeface="Libre Franklin Medium"/>
              </a:defRPr>
            </a:lvl5pPr>
            <a:lvl6pPr marL="0" lvl="5" indent="0" algn="ctr">
              <a:spcBef>
                <a:spcPts val="0"/>
              </a:spcBef>
              <a:buNone/>
              <a:defRPr sz="1100">
                <a:solidFill>
                  <a:schemeClr val="lt2"/>
                </a:solidFill>
                <a:latin typeface="Libre Franklin Medium"/>
                <a:ea typeface="Libre Franklin Medium"/>
                <a:cs typeface="Libre Franklin Medium"/>
                <a:sym typeface="Libre Franklin Medium"/>
              </a:defRPr>
            </a:lvl6pPr>
            <a:lvl7pPr marL="0" lvl="6" indent="0" algn="ctr">
              <a:spcBef>
                <a:spcPts val="0"/>
              </a:spcBef>
              <a:buNone/>
              <a:defRPr sz="1100">
                <a:solidFill>
                  <a:schemeClr val="lt2"/>
                </a:solidFill>
                <a:latin typeface="Libre Franklin Medium"/>
                <a:ea typeface="Libre Franklin Medium"/>
                <a:cs typeface="Libre Franklin Medium"/>
                <a:sym typeface="Libre Franklin Medium"/>
              </a:defRPr>
            </a:lvl7pPr>
            <a:lvl8pPr marL="0" lvl="7" indent="0" algn="ctr">
              <a:spcBef>
                <a:spcPts val="0"/>
              </a:spcBef>
              <a:buNone/>
              <a:defRPr sz="1100">
                <a:solidFill>
                  <a:schemeClr val="lt2"/>
                </a:solidFill>
                <a:latin typeface="Libre Franklin Medium"/>
                <a:ea typeface="Libre Franklin Medium"/>
                <a:cs typeface="Libre Franklin Medium"/>
                <a:sym typeface="Libre Franklin Medium"/>
              </a:defRPr>
            </a:lvl8pPr>
            <a:lvl9pPr marL="0" lvl="8" indent="0" algn="ctr">
              <a:spcBef>
                <a:spcPts val="0"/>
              </a:spcBef>
              <a:buNone/>
              <a:defRPr sz="1100">
                <a:solidFill>
                  <a:schemeClr val="lt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35"/>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title"/>
          </p:nvPr>
        </p:nvSpPr>
        <p:spPr>
          <a:xfrm>
            <a:off x="381000" y="2892277"/>
            <a:ext cx="6324600" cy="16459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4200"/>
              <a:buFont typeface="Libre Franklin Medium"/>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6"/>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2400"/>
              <a:buNone/>
              <a:defRPr sz="24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8" name="Google Shape;48;p36"/>
          <p:cNvSpPr txBox="1">
            <a:spLocks noGrp="1"/>
          </p:cNvSpPr>
          <p:nvPr>
            <p:ph type="body" idx="2"/>
          </p:nvPr>
        </p:nvSpPr>
        <p:spPr>
          <a:xfrm>
            <a:off x="457200" y="2438399"/>
            <a:ext cx="4040188" cy="36877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9" name="Google Shape;49;p36"/>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2400"/>
              <a:buNone/>
              <a:defRPr sz="24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0" name="Google Shape;50;p36"/>
          <p:cNvSpPr txBox="1">
            <a:spLocks noGrp="1"/>
          </p:cNvSpPr>
          <p:nvPr>
            <p:ph type="body" idx="4"/>
          </p:nvPr>
        </p:nvSpPr>
        <p:spPr>
          <a:xfrm>
            <a:off x="4645025" y="2438399"/>
            <a:ext cx="4041775" cy="36877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1" name="Google Shape;51;p36"/>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3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7"/>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3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0"/>
        <p:cNvGrpSpPr/>
        <p:nvPr/>
      </p:nvGrpSpPr>
      <p:grpSpPr>
        <a:xfrm>
          <a:off x="0" y="0"/>
          <a:ext cx="0" cy="0"/>
          <a:chOff x="0" y="0"/>
          <a:chExt cx="0" cy="0"/>
        </a:xfrm>
      </p:grpSpPr>
      <p:sp>
        <p:nvSpPr>
          <p:cNvPr id="61" name="Google Shape;61;p38"/>
          <p:cNvSpPr/>
          <p:nvPr/>
        </p:nvSpPr>
        <p:spPr>
          <a:xfrm>
            <a:off x="152400" y="150919"/>
            <a:ext cx="8831802"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62" name="Google Shape;62;p38"/>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2"/>
        </a:solidFill>
        <a:effectLst/>
      </p:bgPr>
    </p:bg>
    <p:spTree>
      <p:nvGrpSpPr>
        <p:cNvPr id="1" name="Shape 65"/>
        <p:cNvGrpSpPr/>
        <p:nvPr/>
      </p:nvGrpSpPr>
      <p:grpSpPr>
        <a:xfrm>
          <a:off x="0" y="0"/>
          <a:ext cx="0" cy="0"/>
          <a:chOff x="0" y="0"/>
          <a:chExt cx="0" cy="0"/>
        </a:xfrm>
      </p:grpSpPr>
      <p:sp>
        <p:nvSpPr>
          <p:cNvPr id="66" name="Google Shape;66;p3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67" name="Google Shape;67;p39"/>
          <p:cNvSpPr/>
          <p:nvPr/>
        </p:nvSpPr>
        <p:spPr>
          <a:xfrm>
            <a:off x="7010400" y="150876"/>
            <a:ext cx="19812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68" name="Google Shape;68;p39"/>
          <p:cNvSpPr/>
          <p:nvPr/>
        </p:nvSpPr>
        <p:spPr>
          <a:xfrm>
            <a:off x="152400" y="152400"/>
            <a:ext cx="6705600" cy="655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69" name="Google Shape;69;p39"/>
          <p:cNvSpPr txBox="1">
            <a:spLocks noGrp="1"/>
          </p:cNvSpPr>
          <p:nvPr>
            <p:ph type="body" idx="1"/>
          </p:nvPr>
        </p:nvSpPr>
        <p:spPr>
          <a:xfrm>
            <a:off x="609600" y="304800"/>
            <a:ext cx="586740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0" name="Google Shape;70;p39"/>
          <p:cNvSpPr txBox="1">
            <a:spLocks noGrp="1"/>
          </p:cNvSpPr>
          <p:nvPr>
            <p:ph type="body" idx="2"/>
          </p:nvPr>
        </p:nvSpPr>
        <p:spPr>
          <a:xfrm>
            <a:off x="7159752" y="2130552"/>
            <a:ext cx="1673352" cy="2816352"/>
          </a:xfrm>
          <a:prstGeom prst="rect">
            <a:avLst/>
          </a:prstGeom>
          <a:noFill/>
          <a:ln>
            <a:noFill/>
          </a:ln>
        </p:spPr>
        <p:txBody>
          <a:bodyPr spcFirstLastPara="1" wrap="square" lIns="91425" tIns="0" rIns="91425" bIns="45700" anchor="t" anchorCtr="0">
            <a:normAutofit/>
          </a:bodyPr>
          <a:lstStyle>
            <a:lvl1pPr marL="457200" lvl="0" indent="-228600" algn="l">
              <a:spcBef>
                <a:spcPts val="280"/>
              </a:spcBef>
              <a:spcAft>
                <a:spcPts val="0"/>
              </a:spcAft>
              <a:buSzPts val="1400"/>
              <a:buNone/>
              <a:defRPr sz="14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39"/>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FFFFFF"/>
                </a:solidFill>
                <a:latin typeface="Libre Franklin Medium"/>
                <a:ea typeface="Libre Franklin Medium"/>
                <a:cs typeface="Libre Franklin Medium"/>
                <a:sym typeface="Libre Franklin Medium"/>
              </a:defRPr>
            </a:lvl1pPr>
            <a:lvl2pPr marL="0" lvl="1" indent="0" algn="ctr">
              <a:spcBef>
                <a:spcPts val="0"/>
              </a:spcBef>
              <a:buNone/>
              <a:defRPr sz="1100">
                <a:solidFill>
                  <a:srgbClr val="FFFFFF"/>
                </a:solidFill>
                <a:latin typeface="Libre Franklin Medium"/>
                <a:ea typeface="Libre Franklin Medium"/>
                <a:cs typeface="Libre Franklin Medium"/>
                <a:sym typeface="Libre Franklin Medium"/>
              </a:defRPr>
            </a:lvl2pPr>
            <a:lvl3pPr marL="0" lvl="2" indent="0" algn="ctr">
              <a:spcBef>
                <a:spcPts val="0"/>
              </a:spcBef>
              <a:buNone/>
              <a:defRPr sz="1100">
                <a:solidFill>
                  <a:srgbClr val="FFFFFF"/>
                </a:solidFill>
                <a:latin typeface="Libre Franklin Medium"/>
                <a:ea typeface="Libre Franklin Medium"/>
                <a:cs typeface="Libre Franklin Medium"/>
                <a:sym typeface="Libre Franklin Medium"/>
              </a:defRPr>
            </a:lvl3pPr>
            <a:lvl4pPr marL="0" lvl="3" indent="0" algn="ctr">
              <a:spcBef>
                <a:spcPts val="0"/>
              </a:spcBef>
              <a:buNone/>
              <a:defRPr sz="1100">
                <a:solidFill>
                  <a:srgbClr val="FFFFFF"/>
                </a:solidFill>
                <a:latin typeface="Libre Franklin Medium"/>
                <a:ea typeface="Libre Franklin Medium"/>
                <a:cs typeface="Libre Franklin Medium"/>
                <a:sym typeface="Libre Franklin Medium"/>
              </a:defRPr>
            </a:lvl4pPr>
            <a:lvl5pPr marL="0" lvl="4" indent="0" algn="ctr">
              <a:spcBef>
                <a:spcPts val="0"/>
              </a:spcBef>
              <a:buNone/>
              <a:defRPr sz="1100">
                <a:solidFill>
                  <a:srgbClr val="FFFFFF"/>
                </a:solidFill>
                <a:latin typeface="Libre Franklin Medium"/>
                <a:ea typeface="Libre Franklin Medium"/>
                <a:cs typeface="Libre Franklin Medium"/>
                <a:sym typeface="Libre Franklin Medium"/>
              </a:defRPr>
            </a:lvl5pPr>
            <a:lvl6pPr marL="0" lvl="5" indent="0" algn="ctr">
              <a:spcBef>
                <a:spcPts val="0"/>
              </a:spcBef>
              <a:buNone/>
              <a:defRPr sz="1100">
                <a:solidFill>
                  <a:srgbClr val="FFFFFF"/>
                </a:solidFill>
                <a:latin typeface="Libre Franklin Medium"/>
                <a:ea typeface="Libre Franklin Medium"/>
                <a:cs typeface="Libre Franklin Medium"/>
                <a:sym typeface="Libre Franklin Medium"/>
              </a:defRPr>
            </a:lvl6pPr>
            <a:lvl7pPr marL="0" lvl="6" indent="0" algn="ctr">
              <a:spcBef>
                <a:spcPts val="0"/>
              </a:spcBef>
              <a:buNone/>
              <a:defRPr sz="1100">
                <a:solidFill>
                  <a:srgbClr val="FFFFFF"/>
                </a:solidFill>
                <a:latin typeface="Libre Franklin Medium"/>
                <a:ea typeface="Libre Franklin Medium"/>
                <a:cs typeface="Libre Franklin Medium"/>
                <a:sym typeface="Libre Franklin Medium"/>
              </a:defRPr>
            </a:lvl7pPr>
            <a:lvl8pPr marL="0" lvl="7" indent="0" algn="ctr">
              <a:spcBef>
                <a:spcPts val="0"/>
              </a:spcBef>
              <a:buNone/>
              <a:defRPr sz="1100">
                <a:solidFill>
                  <a:srgbClr val="FFFFFF"/>
                </a:solidFill>
                <a:latin typeface="Libre Franklin Medium"/>
                <a:ea typeface="Libre Franklin Medium"/>
                <a:cs typeface="Libre Franklin Medium"/>
                <a:sym typeface="Libre Franklin Medium"/>
              </a:defRPr>
            </a:lvl8pPr>
            <a:lvl9pPr marL="0" lvl="8" indent="0" algn="ctr">
              <a:spcBef>
                <a:spcPts val="0"/>
              </a:spcBef>
              <a:buNone/>
              <a:defRPr sz="1100">
                <a:solidFill>
                  <a:srgbClr val="FFFFFF"/>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39"/>
          <p:cNvSpPr txBox="1">
            <a:spLocks noGrp="1"/>
          </p:cNvSpPr>
          <p:nvPr>
            <p:ph type="title"/>
          </p:nvPr>
        </p:nvSpPr>
        <p:spPr>
          <a:xfrm>
            <a:off x="7159752" y="457200"/>
            <a:ext cx="1675660" cy="16733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Libre Franklin Medium"/>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dk2"/>
        </a:solidFill>
        <a:effectLst/>
      </p:bgPr>
    </p:bg>
    <p:spTree>
      <p:nvGrpSpPr>
        <p:cNvPr id="1" name="Shape 75"/>
        <p:cNvGrpSpPr/>
        <p:nvPr/>
      </p:nvGrpSpPr>
      <p:grpSpPr>
        <a:xfrm>
          <a:off x="0" y="0"/>
          <a:ext cx="0" cy="0"/>
          <a:chOff x="0" y="0"/>
          <a:chExt cx="0" cy="0"/>
        </a:xfrm>
      </p:grpSpPr>
      <p:sp>
        <p:nvSpPr>
          <p:cNvPr id="76" name="Google Shape;76;p4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77" name="Google Shape;77;p40"/>
          <p:cNvSpPr/>
          <p:nvPr/>
        </p:nvSpPr>
        <p:spPr>
          <a:xfrm>
            <a:off x="7010400" y="150876"/>
            <a:ext cx="19812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78" name="Google Shape;78;p40"/>
          <p:cNvSpPr>
            <a:spLocks noGrp="1"/>
          </p:cNvSpPr>
          <p:nvPr>
            <p:ph type="pic" idx="2"/>
          </p:nvPr>
        </p:nvSpPr>
        <p:spPr>
          <a:xfrm>
            <a:off x="152400" y="152400"/>
            <a:ext cx="6705600" cy="6553200"/>
          </a:xfrm>
          <a:prstGeom prst="rect">
            <a:avLst/>
          </a:prstGeom>
          <a:noFill/>
          <a:ln>
            <a:noFill/>
          </a:ln>
        </p:spPr>
      </p:sp>
      <p:sp>
        <p:nvSpPr>
          <p:cNvPr id="79" name="Google Shape;79;p40"/>
          <p:cNvSpPr txBox="1">
            <a:spLocks noGrp="1"/>
          </p:cNvSpPr>
          <p:nvPr>
            <p:ph type="body" idx="1"/>
          </p:nvPr>
        </p:nvSpPr>
        <p:spPr>
          <a:xfrm>
            <a:off x="7162800" y="2133600"/>
            <a:ext cx="1676400" cy="2971800"/>
          </a:xfrm>
          <a:prstGeom prst="rect">
            <a:avLst/>
          </a:prstGeom>
          <a:noFill/>
          <a:ln>
            <a:noFill/>
          </a:ln>
        </p:spPr>
        <p:txBody>
          <a:bodyPr spcFirstLastPara="1" wrap="square" lIns="91425" tIns="0" rIns="91425" bIns="45700" anchor="t" anchorCtr="0">
            <a:normAutofit/>
          </a:bodyPr>
          <a:lstStyle>
            <a:lvl1pPr marL="457200" lvl="0" indent="-228600" algn="l">
              <a:spcBef>
                <a:spcPts val="280"/>
              </a:spcBef>
              <a:spcAft>
                <a:spcPts val="0"/>
              </a:spcAft>
              <a:buSzPts val="1400"/>
              <a:buNone/>
              <a:defRPr sz="1400">
                <a:solidFill>
                  <a:schemeClr val="lt1"/>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40"/>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40"/>
          <p:cNvSpPr txBox="1">
            <a:spLocks noGrp="1"/>
          </p:cNvSpPr>
          <p:nvPr>
            <p:ph type="title"/>
          </p:nvPr>
        </p:nvSpPr>
        <p:spPr>
          <a:xfrm>
            <a:off x="7162800" y="460248"/>
            <a:ext cx="1676400" cy="16733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000"/>
              <a:buFont typeface="Libre Franklin Medium"/>
              <a:buNone/>
              <a:defRPr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52400" y="1634971"/>
            <a:ext cx="8831802" cy="50454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1" name="Google Shape;11;p31"/>
          <p:cNvSpPr/>
          <p:nvPr/>
        </p:nvSpPr>
        <p:spPr>
          <a:xfrm>
            <a:off x="152399" y="152400"/>
            <a:ext cx="8814047" cy="134644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2" name="Google Shape;12;p3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Libre Franklin Medium"/>
                <a:ea typeface="Libre Franklin Medium"/>
                <a:cs typeface="Libre Franklin Medium"/>
                <a:sym typeface="Libre Franklin Medium"/>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Libre Franklin Medium"/>
                <a:ea typeface="Libre Franklin Medium"/>
                <a:cs typeface="Libre Franklin Medium"/>
                <a:sym typeface="Libre Franklin Medium"/>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Libre Franklin Medium"/>
                <a:ea typeface="Libre Franklin Medium"/>
                <a:cs typeface="Libre Franklin Medium"/>
                <a:sym typeface="Libre Franklin Medium"/>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Libre Franklin Medium"/>
                <a:ea typeface="Libre Franklin Medium"/>
                <a:cs typeface="Libre Franklin Medium"/>
                <a:sym typeface="Libre Franklin Medium"/>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4" name="Google Shape;14;p31"/>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5" name="Google Shape;15;p31"/>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6" name="Google Shape;16;p31"/>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spcBef>
                <a:spcPts val="0"/>
              </a:spcBef>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uga.edu/phd-alumni-and-job-placemen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grad.uga.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nlineathens.com/"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flagpole.com/" TargetMode="External"/><Relationship Id="rId5" Type="http://schemas.openxmlformats.org/officeDocument/2006/relationships/hyperlink" Target="http://www.ajc.com/" TargetMode="External"/><Relationship Id="rId4" Type="http://schemas.openxmlformats.org/officeDocument/2006/relationships/hyperlink" Target="http://www.redandblac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subTitle" idx="1"/>
          </p:nvPr>
        </p:nvSpPr>
        <p:spPr>
          <a:xfrm>
            <a:off x="6925901" y="1600199"/>
            <a:ext cx="2218099" cy="3297725"/>
          </a:xfrm>
          <a:prstGeom prst="rect">
            <a:avLst/>
          </a:prstGeom>
          <a:noFill/>
          <a:ln>
            <a:noFill/>
          </a:ln>
        </p:spPr>
        <p:txBody>
          <a:bodyPr spcFirstLastPara="1" wrap="square" lIns="91425" tIns="45700" rIns="91425" bIns="45700" anchor="ctr" anchorCtr="0">
            <a:normAutofit fontScale="92500"/>
          </a:bodyPr>
          <a:lstStyle/>
          <a:p>
            <a:pPr marL="0" lvl="0" indent="0" algn="ctr" rtl="0">
              <a:spcBef>
                <a:spcPts val="0"/>
              </a:spcBef>
              <a:spcAft>
                <a:spcPts val="0"/>
              </a:spcAft>
              <a:buSzPts val="2400"/>
              <a:buNone/>
            </a:pPr>
            <a:r>
              <a:rPr lang="en-US" sz="2400" dirty="0"/>
              <a:t>VIRTUAL</a:t>
            </a:r>
            <a:endParaRPr dirty="0"/>
          </a:p>
          <a:p>
            <a:pPr marL="0" lvl="0" indent="0" algn="ctr" rtl="0">
              <a:spcBef>
                <a:spcPts val="480"/>
              </a:spcBef>
              <a:spcAft>
                <a:spcPts val="0"/>
              </a:spcAft>
              <a:buSzPts val="2400"/>
              <a:buNone/>
            </a:pPr>
            <a:r>
              <a:rPr lang="en-US" sz="2400" dirty="0"/>
              <a:t>OPEN HOUSE</a:t>
            </a:r>
            <a:endParaRPr dirty="0"/>
          </a:p>
          <a:p>
            <a:pPr marL="0" lvl="0" indent="0" algn="ctr" rtl="0">
              <a:spcBef>
                <a:spcPts val="480"/>
              </a:spcBef>
              <a:spcAft>
                <a:spcPts val="0"/>
              </a:spcAft>
              <a:buSzPts val="2400"/>
              <a:buNone/>
            </a:pPr>
            <a:r>
              <a:rPr lang="en-US" sz="2400" dirty="0"/>
              <a:t>ON</a:t>
            </a:r>
            <a:endParaRPr dirty="0"/>
          </a:p>
          <a:p>
            <a:pPr marL="0" lvl="0" indent="0" algn="ctr" rtl="0">
              <a:spcBef>
                <a:spcPts val="480"/>
              </a:spcBef>
              <a:spcAft>
                <a:spcPts val="0"/>
              </a:spcAft>
              <a:buSzPts val="2400"/>
              <a:buNone/>
            </a:pPr>
            <a:r>
              <a:rPr lang="en-US" sz="2400" dirty="0"/>
              <a:t>STATISTICS</a:t>
            </a:r>
            <a:endParaRPr dirty="0"/>
          </a:p>
          <a:p>
            <a:pPr marL="0" lvl="0" indent="0" algn="ctr" rtl="0">
              <a:spcBef>
                <a:spcPts val="480"/>
              </a:spcBef>
              <a:spcAft>
                <a:spcPts val="0"/>
              </a:spcAft>
              <a:buSzPts val="2400"/>
              <a:buNone/>
            </a:pPr>
            <a:r>
              <a:rPr lang="en-US" sz="2400" dirty="0"/>
              <a:t>GRADUATE</a:t>
            </a:r>
            <a:endParaRPr dirty="0"/>
          </a:p>
          <a:p>
            <a:pPr marL="0" lvl="0" indent="0" algn="ctr" rtl="0">
              <a:spcBef>
                <a:spcPts val="480"/>
              </a:spcBef>
              <a:spcAft>
                <a:spcPts val="0"/>
              </a:spcAft>
              <a:buSzPts val="2400"/>
              <a:buNone/>
            </a:pPr>
            <a:r>
              <a:rPr lang="en-US" sz="2400" dirty="0"/>
              <a:t>PROGRAMS</a:t>
            </a:r>
          </a:p>
          <a:p>
            <a:pPr marL="0" lvl="0" indent="0" algn="ctr" rtl="0">
              <a:spcBef>
                <a:spcPts val="480"/>
              </a:spcBef>
              <a:spcAft>
                <a:spcPts val="0"/>
              </a:spcAft>
              <a:buSzPts val="2400"/>
              <a:buNone/>
            </a:pPr>
            <a:endParaRPr lang="en-US" sz="2400" dirty="0"/>
          </a:p>
          <a:p>
            <a:pPr marL="0" lvl="0" indent="0" algn="ctr" rtl="0">
              <a:spcBef>
                <a:spcPts val="480"/>
              </a:spcBef>
              <a:spcAft>
                <a:spcPts val="0"/>
              </a:spcAft>
              <a:buSzPts val="2400"/>
              <a:buNone/>
            </a:pPr>
            <a:r>
              <a:rPr lang="en-US" sz="2400" dirty="0"/>
              <a:t> Nov. 28, 2023</a:t>
            </a:r>
            <a:endParaRPr dirty="0"/>
          </a:p>
        </p:txBody>
      </p:sp>
      <p:pic>
        <p:nvPicPr>
          <p:cNvPr id="103" name="Google Shape;103;p1"/>
          <p:cNvPicPr preferRelativeResize="0"/>
          <p:nvPr/>
        </p:nvPicPr>
        <p:blipFill rotWithShape="1">
          <a:blip r:embed="rId3">
            <a:alphaModFix/>
          </a:blip>
          <a:srcRect/>
          <a:stretch/>
        </p:blipFill>
        <p:spPr>
          <a:xfrm>
            <a:off x="304800" y="1101719"/>
            <a:ext cx="6248400" cy="4537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dirty="0">
                <a:solidFill>
                  <a:srgbClr val="0070C0"/>
                </a:solidFill>
                <a:sym typeface="Libre Franklin Medium"/>
              </a:rPr>
              <a:t>PhD PROGRAM</a:t>
            </a:r>
            <a:endParaRPr dirty="0">
              <a:solidFill>
                <a:srgbClr val="0070C0"/>
              </a:solidFill>
            </a:endParaRPr>
          </a:p>
        </p:txBody>
      </p:sp>
      <p:sp>
        <p:nvSpPr>
          <p:cNvPr id="254" name="Google Shape;254;p20"/>
          <p:cNvSpPr txBox="1">
            <a:spLocks noGrp="1"/>
          </p:cNvSpPr>
          <p:nvPr>
            <p:ph type="body" idx="1"/>
          </p:nvPr>
        </p:nvSpPr>
        <p:spPr>
          <a:xfrm>
            <a:off x="380999" y="1719071"/>
            <a:ext cx="8407893" cy="4699836"/>
          </a:xfrm>
          <a:prstGeom prst="rect">
            <a:avLst/>
          </a:prstGeom>
          <a:noFill/>
          <a:ln>
            <a:noFill/>
          </a:ln>
        </p:spPr>
        <p:txBody>
          <a:bodyPr spcFirstLastPara="1" wrap="square" lIns="91425" tIns="45700" rIns="91425" bIns="45700" anchor="t" anchorCtr="0">
            <a:normAutofit/>
          </a:bodyPr>
          <a:lstStyle/>
          <a:p>
            <a:pPr marL="548640" lvl="1" indent="-182880" algn="l" rtl="0">
              <a:spcBef>
                <a:spcPts val="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Maintain GPA of 3.00 or higher in 9 required + 6 elective courses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Core requirements</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1</a:t>
            </a:r>
            <a:r>
              <a:rPr lang="en-US" baseline="30000" dirty="0">
                <a:solidFill>
                  <a:schemeClr val="dk1"/>
                </a:solidFill>
                <a:latin typeface="Libre Franklin Medium"/>
                <a:ea typeface="Libre Franklin Medium"/>
                <a:cs typeface="Libre Franklin Medium"/>
                <a:sym typeface="Libre Franklin Medium"/>
              </a:rPr>
              <a:t>st</a:t>
            </a:r>
            <a:r>
              <a:rPr lang="en-US" dirty="0">
                <a:solidFill>
                  <a:schemeClr val="dk1"/>
                </a:solidFill>
                <a:latin typeface="Libre Franklin Medium"/>
                <a:ea typeface="Libre Franklin Medium"/>
                <a:cs typeface="Libre Franklin Medium"/>
                <a:sym typeface="Libre Franklin Medium"/>
              </a:rPr>
              <a:t>-year Linear Models: STAT 6420-6430 and STAT 8260</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1</a:t>
            </a:r>
            <a:r>
              <a:rPr lang="en-US" baseline="30000" dirty="0">
                <a:solidFill>
                  <a:schemeClr val="dk1"/>
                </a:solidFill>
                <a:latin typeface="Libre Franklin Medium"/>
                <a:ea typeface="Libre Franklin Medium"/>
                <a:cs typeface="Libre Franklin Medium"/>
                <a:sym typeface="Libre Franklin Medium"/>
              </a:rPr>
              <a:t>st</a:t>
            </a:r>
            <a:r>
              <a:rPr lang="en-US" dirty="0">
                <a:solidFill>
                  <a:schemeClr val="dk1"/>
                </a:solidFill>
                <a:latin typeface="Libre Franklin Medium"/>
                <a:ea typeface="Libre Franklin Medium"/>
                <a:cs typeface="Libre Franklin Medium"/>
                <a:sym typeface="Libre Franklin Medium"/>
              </a:rPr>
              <a:t>-year Mathematical Statistics: STAT 6810-6820</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Second-Year core: Probability Theory, Advanced Inference, </a:t>
            </a:r>
            <a:r>
              <a:rPr lang="en-US" dirty="0">
                <a:solidFill>
                  <a:schemeClr val="dk1"/>
                </a:solidFill>
              </a:rPr>
              <a:t>Statistical Computing, Bayesian Analysis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Qualifying exams: </a:t>
            </a:r>
            <a:r>
              <a:rPr lang="en-US" dirty="0">
                <a:solidFill>
                  <a:schemeClr val="dk1"/>
                </a:solidFill>
              </a:rPr>
              <a:t>Offered once per year in early </a:t>
            </a:r>
            <a:r>
              <a:rPr lang="en-US" dirty="0">
                <a:solidFill>
                  <a:schemeClr val="dk1"/>
                </a:solidFill>
                <a:latin typeface="Libre Franklin Medium"/>
                <a:ea typeface="Libre Franklin Medium"/>
                <a:cs typeface="Libre Franklin Medium"/>
                <a:sym typeface="Libre Franklin Medium"/>
              </a:rPr>
              <a:t>August</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Theory: one-day open book exam</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Data Analysis: four-day take-home data analysis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 Comprehensive exams: third-year</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Advisory committee</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Written and Oral</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Dissertation proposal: fourth-year</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Dissertation defense: fifth-year</a:t>
            </a:r>
          </a:p>
          <a:p>
            <a:pPr marL="548640" lvl="1" indent="-182880" algn="l" rtl="0">
              <a:spcBef>
                <a:spcPts val="360"/>
              </a:spcBef>
              <a:spcAft>
                <a:spcPts val="0"/>
              </a:spcAft>
              <a:buSzPts val="1800"/>
              <a:buChar char="▪"/>
            </a:pPr>
            <a:r>
              <a:rPr lang="en-US" dirty="0">
                <a:solidFill>
                  <a:schemeClr val="dk1"/>
                </a:solidFill>
              </a:rPr>
              <a:t>Typical program requires 5 years (4 if entering with M.S.)</a:t>
            </a:r>
            <a:endParaRPr lang="en-US"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endParaRPr dirty="0"/>
          </a:p>
          <a:p>
            <a:pPr marL="822960" lvl="2" indent="-182880" algn="l" rtl="0">
              <a:spcBef>
                <a:spcPts val="320"/>
              </a:spcBef>
              <a:spcAft>
                <a:spcPts val="0"/>
              </a:spcAft>
              <a:buSzPts val="1600"/>
              <a:buNone/>
            </a:pPr>
            <a:endParaRPr dirty="0">
              <a:latin typeface="Libre Franklin Medium"/>
              <a:ea typeface="Libre Franklin Medium"/>
              <a:cs typeface="Libre Franklin Medium"/>
              <a:sym typeface="Libre Franklin Medium"/>
            </a:endParaRPr>
          </a:p>
          <a:p>
            <a:pPr marL="822960" lvl="2" indent="-182880" algn="l" rtl="0">
              <a:spcBef>
                <a:spcPts val="320"/>
              </a:spcBef>
              <a:spcAft>
                <a:spcPts val="0"/>
              </a:spcAft>
              <a:buSzPts val="1600"/>
              <a:buNone/>
            </a:pPr>
            <a:endParaRPr dirty="0">
              <a:latin typeface="Libre Franklin Medium"/>
              <a:ea typeface="Libre Franklin Medium"/>
              <a:cs typeface="Libre Franklin Medium"/>
              <a:sym typeface="Libre Franklin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dirty="0">
                <a:latin typeface="Libre Franklin Medium"/>
                <a:ea typeface="Libre Franklin Medium"/>
                <a:cs typeface="Libre Franklin Medium"/>
                <a:sym typeface="Libre Franklin Medium"/>
              </a:rPr>
              <a:t>Placements of Recent Graduates</a:t>
            </a:r>
            <a:endParaRPr dirty="0"/>
          </a:p>
        </p:txBody>
      </p:sp>
      <p:sp>
        <p:nvSpPr>
          <p:cNvPr id="261" name="Google Shape;261;p21"/>
          <p:cNvSpPr txBox="1">
            <a:spLocks noGrp="1"/>
          </p:cNvSpPr>
          <p:nvPr>
            <p:ph type="body" idx="1"/>
          </p:nvPr>
        </p:nvSpPr>
        <p:spPr>
          <a:xfrm>
            <a:off x="380999" y="1719070"/>
            <a:ext cx="8407893" cy="4681729"/>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SzPts val="2000"/>
              <a:buChar char="◼"/>
            </a:pPr>
            <a:r>
              <a:rPr lang="en-US" dirty="0">
                <a:solidFill>
                  <a:srgbClr val="FF0000"/>
                </a:solidFill>
                <a:latin typeface="Libre Franklin Medium"/>
                <a:ea typeface="Libre Franklin Medium"/>
                <a:cs typeface="Libre Franklin Medium"/>
                <a:sym typeface="Libre Franklin Medium"/>
              </a:rPr>
              <a:t>PhD</a:t>
            </a:r>
            <a:r>
              <a:rPr lang="en-US" dirty="0">
                <a:solidFill>
                  <a:schemeClr val="dk1"/>
                </a:solidFill>
                <a:latin typeface="Libre Franklin Medium"/>
                <a:ea typeface="Libre Franklin Medium"/>
                <a:cs typeface="Libre Franklin Medium"/>
                <a:sym typeface="Libre Franklin Medium"/>
              </a:rPr>
              <a:t>: Arizona State U.; Boston U; College of Charleston; UGA; Indiana U; Drake U, Duke U; </a:t>
            </a:r>
            <a:r>
              <a:rPr lang="en-US" dirty="0">
                <a:solidFill>
                  <a:schemeClr val="dk1"/>
                </a:solidFill>
              </a:rPr>
              <a:t>Clemson U; SMU; U. Alabama; NC A&amp;T; U. Oregon; U. Virginia; Virginia Commonwealth; William &amp; Mary; </a:t>
            </a:r>
          </a:p>
          <a:p>
            <a:pPr marL="0" lvl="0" indent="0" algn="l" rtl="0">
              <a:spcBef>
                <a:spcPts val="0"/>
              </a:spcBef>
              <a:spcAft>
                <a:spcPts val="0"/>
              </a:spcAft>
              <a:buSzPts val="2000"/>
              <a:buChar char="◼"/>
            </a:pPr>
            <a:endParaRPr lang="en-US" dirty="0">
              <a:solidFill>
                <a:schemeClr val="dk1"/>
              </a:solidFill>
            </a:endParaRPr>
          </a:p>
          <a:p>
            <a:pPr marL="0" lvl="0" indent="0" algn="l" rtl="0">
              <a:spcBef>
                <a:spcPts val="0"/>
              </a:spcBef>
              <a:spcAft>
                <a:spcPts val="0"/>
              </a:spcAft>
              <a:buSzPts val="2000"/>
              <a:buNone/>
            </a:pPr>
            <a:r>
              <a:rPr lang="en-US" dirty="0">
                <a:solidFill>
                  <a:schemeClr val="dk1"/>
                </a:solidFill>
              </a:rPr>
              <a:t>State Farm; Wells Fargo; Facebook; Workday; Sprint; Johnson &amp; Johnson; Capital One; ING Direct; City Bank;</a:t>
            </a:r>
            <a:r>
              <a:rPr lang="en-US" dirty="0">
                <a:solidFill>
                  <a:schemeClr val="dk1"/>
                </a:solidFill>
                <a:latin typeface="Libre Franklin Medium"/>
                <a:ea typeface="Libre Franklin Medium"/>
                <a:cs typeface="Libre Franklin Medium"/>
                <a:sym typeface="Libre Franklin Medium"/>
              </a:rPr>
              <a:t> </a:t>
            </a:r>
            <a:r>
              <a:rPr lang="en-US" dirty="0">
                <a:solidFill>
                  <a:schemeClr val="dk1"/>
                </a:solidFill>
              </a:rPr>
              <a:t>Lexis-Nexis; Liberty Mutual; JP Morgan Chase; Synovus, Apple; FDA</a:t>
            </a:r>
            <a:endParaRPr lang="en-US" dirty="0">
              <a:solidFill>
                <a:schemeClr val="dk1"/>
              </a:solidFill>
              <a:latin typeface="Libre Franklin Medium"/>
              <a:ea typeface="Libre Franklin Medium"/>
              <a:cs typeface="Libre Franklin Medium"/>
              <a:sym typeface="Libre Franklin Medium"/>
            </a:endParaRPr>
          </a:p>
          <a:p>
            <a:pPr marL="0" lvl="0" indent="0" algn="l" rtl="0">
              <a:spcBef>
                <a:spcPts val="0"/>
              </a:spcBef>
              <a:spcAft>
                <a:spcPts val="0"/>
              </a:spcAft>
              <a:buSzPts val="2000"/>
              <a:buChar char="◼"/>
            </a:pPr>
            <a:endParaRPr lang="en-US" dirty="0">
              <a:solidFill>
                <a:schemeClr val="dk1"/>
              </a:solidFill>
              <a:latin typeface="Libre Franklin Medium"/>
              <a:ea typeface="Libre Franklin Medium"/>
              <a:cs typeface="Libre Franklin Medium"/>
              <a:sym typeface="Libre Franklin Medium"/>
            </a:endParaRPr>
          </a:p>
          <a:p>
            <a:pPr marL="0" lvl="0" indent="0" algn="l" rtl="0">
              <a:spcBef>
                <a:spcPts val="0"/>
              </a:spcBef>
              <a:spcAft>
                <a:spcPts val="0"/>
              </a:spcAft>
              <a:buSzPts val="2000"/>
              <a:buNone/>
            </a:pPr>
            <a:r>
              <a:rPr lang="en-US" u="sng" dirty="0">
                <a:solidFill>
                  <a:srgbClr val="0070C0"/>
                </a:solidFill>
              </a:rPr>
              <a:t>2023:   8 PhD Graduates (2 Prof;  2 Post-doc, 4 statistician)</a:t>
            </a:r>
            <a:endParaRPr lang="en-US" dirty="0">
              <a:solidFill>
                <a:schemeClr val="dk1"/>
              </a:solidFill>
              <a:latin typeface="Libre Franklin Medium"/>
              <a:ea typeface="Libre Franklin Medium"/>
              <a:cs typeface="Libre Franklin Medium"/>
              <a:sym typeface="Libre Franklin Medium"/>
            </a:endParaRPr>
          </a:p>
          <a:p>
            <a:pPr marL="0" lvl="0" indent="0" algn="l" rtl="0">
              <a:spcBef>
                <a:spcPts val="0"/>
              </a:spcBef>
              <a:spcAft>
                <a:spcPts val="0"/>
              </a:spcAft>
              <a:buSzPts val="2000"/>
              <a:buNone/>
            </a:pPr>
            <a:r>
              <a:rPr lang="en-US" u="sng" dirty="0">
                <a:solidFill>
                  <a:srgbClr val="0070C0"/>
                </a:solidFill>
              </a:rPr>
              <a:t>2022:  11 PhD Graduates (1 Prof;  2 Post-doc, 8 statistician)</a:t>
            </a:r>
            <a:endParaRPr lang="en-US" dirty="0">
              <a:solidFill>
                <a:schemeClr val="dk1"/>
              </a:solidFill>
              <a:latin typeface="Libre Franklin Medium"/>
              <a:ea typeface="Libre Franklin Medium"/>
              <a:cs typeface="Libre Franklin Medium"/>
              <a:sym typeface="Libre Franklin Medium"/>
            </a:endParaRPr>
          </a:p>
          <a:p>
            <a:pPr marL="0" indent="0">
              <a:spcBef>
                <a:spcPts val="0"/>
              </a:spcBef>
              <a:buSzPts val="2000"/>
              <a:buNone/>
            </a:pPr>
            <a:r>
              <a:rPr lang="en-US" u="sng" dirty="0">
                <a:solidFill>
                  <a:srgbClr val="0070C0"/>
                </a:solidFill>
              </a:rPr>
              <a:t>2021:  11 PhD Graduates (1 Prof;  5 Post-doc, 5 statistician)</a:t>
            </a:r>
            <a:endParaRPr dirty="0">
              <a:solidFill>
                <a:srgbClr val="0070C0"/>
              </a:solidFill>
            </a:endParaRPr>
          </a:p>
          <a:p>
            <a:pPr marL="0" lvl="0" indent="0" algn="l" rtl="0">
              <a:spcBef>
                <a:spcPts val="400"/>
              </a:spcBef>
              <a:spcAft>
                <a:spcPts val="0"/>
              </a:spcAft>
              <a:buSzPts val="2000"/>
              <a:buNone/>
            </a:pPr>
            <a:r>
              <a:rPr lang="en-US" u="sng" dirty="0">
                <a:solidFill>
                  <a:srgbClr val="0070C0"/>
                </a:solidFill>
                <a:hlinkClick r:id="rId3">
                  <a:extLst>
                    <a:ext uri="{A12FA001-AC4F-418D-AE19-62706E023703}">
                      <ahyp:hlinkClr xmlns:ahyp="http://schemas.microsoft.com/office/drawing/2018/hyperlinkcolor" val="tx"/>
                    </a:ext>
                  </a:extLst>
                </a:hlinkClick>
              </a:rPr>
              <a:t>2020:   7 PhD Graduates (4 Prof; 2 Post-doc, 1 statistician</a:t>
            </a:r>
            <a:r>
              <a:rPr lang="en-US" u="sng" dirty="0">
                <a:solidFill>
                  <a:srgbClr val="0070C0"/>
                </a:solidFill>
              </a:rPr>
              <a:t>)</a:t>
            </a:r>
            <a:endParaRPr dirty="0">
              <a:solidFill>
                <a:srgbClr val="0070C0"/>
              </a:solidFill>
            </a:endParaRPr>
          </a:p>
          <a:p>
            <a:pPr marL="0" lvl="0" indent="0" algn="l" rtl="0">
              <a:spcBef>
                <a:spcPts val="400"/>
              </a:spcBef>
              <a:spcAft>
                <a:spcPts val="0"/>
              </a:spcAft>
              <a:buSzPts val="2000"/>
              <a:buNone/>
            </a:pPr>
            <a:r>
              <a:rPr lang="en-US" u="sng" dirty="0">
                <a:solidFill>
                  <a:srgbClr val="0070C0"/>
                </a:solidFill>
              </a:rPr>
              <a:t>2019:    6 PhD Graduates (4 Prof; 0 Post-doc, 2 statistician)</a:t>
            </a:r>
          </a:p>
          <a:p>
            <a:pPr marL="0" lvl="0" indent="0" algn="l" rtl="0">
              <a:spcBef>
                <a:spcPts val="400"/>
              </a:spcBef>
              <a:spcAft>
                <a:spcPts val="0"/>
              </a:spcAft>
              <a:buSzPts val="2000"/>
              <a:buNone/>
            </a:pPr>
            <a:endParaRPr dirty="0">
              <a:solidFill>
                <a:srgbClr val="0070C0"/>
              </a:solidFill>
            </a:endParaRPr>
          </a:p>
          <a:p>
            <a:pPr marL="0" lvl="0" indent="0" algn="l" rtl="0">
              <a:spcBef>
                <a:spcPts val="400"/>
              </a:spcBef>
              <a:spcAft>
                <a:spcPts val="0"/>
              </a:spcAft>
              <a:buSzPts val="2000"/>
              <a:buChar char="◼"/>
            </a:pPr>
            <a:r>
              <a:rPr lang="en-US" u="sng" dirty="0">
                <a:solidFill>
                  <a:schemeClr val="dk1"/>
                </a:solidFill>
                <a:hlinkClick r:id="rId3">
                  <a:extLst>
                    <a:ext uri="{A12FA001-AC4F-418D-AE19-62706E023703}">
                      <ahyp:hlinkClr xmlns:ahyp="http://schemas.microsoft.com/office/drawing/2018/hyperlinkcolor" val="tx"/>
                    </a:ext>
                  </a:extLst>
                </a:hlinkClick>
              </a:rPr>
              <a:t>More at https://www.stat.uga.edu/phd-alumni-and-job-placements</a:t>
            </a:r>
            <a:endParaRPr lang="en-US" u="sng" dirty="0">
              <a:solidFill>
                <a:schemeClr val="dk1"/>
              </a:solidFill>
            </a:endParaRPr>
          </a:p>
          <a:p>
            <a:pPr marL="0" lvl="0" indent="0" algn="l" rtl="0">
              <a:spcBef>
                <a:spcPts val="400"/>
              </a:spcBef>
              <a:spcAft>
                <a:spcPts val="0"/>
              </a:spcAft>
              <a:buSzPts val="2000"/>
              <a:buNone/>
            </a:pPr>
            <a:endParaRPr u="sng" dirty="0">
              <a:solidFill>
                <a:schemeClr val="dk1"/>
              </a:solidFill>
            </a:endParaRPr>
          </a:p>
          <a:p>
            <a:pPr marL="0" lvl="0" indent="0" algn="l" rtl="0">
              <a:spcBef>
                <a:spcPts val="400"/>
              </a:spcBef>
              <a:spcAft>
                <a:spcPts val="0"/>
              </a:spcAft>
              <a:buSzPts val="2000"/>
              <a:buChar char="◼"/>
            </a:pPr>
            <a:r>
              <a:rPr lang="en-US" dirty="0">
                <a:solidFill>
                  <a:srgbClr val="FF0000"/>
                </a:solidFill>
              </a:rPr>
              <a:t>MS &amp; MS-2</a:t>
            </a:r>
            <a:r>
              <a:rPr lang="en-US" dirty="0">
                <a:solidFill>
                  <a:schemeClr val="dk1"/>
                </a:solidFill>
                <a:latin typeface="Libre Franklin Medium"/>
                <a:ea typeface="Libre Franklin Medium"/>
                <a:cs typeface="Libre Franklin Medium"/>
                <a:sym typeface="Libre Franklin Medium"/>
              </a:rPr>
              <a:t>: Apple; </a:t>
            </a:r>
            <a:r>
              <a:rPr lang="en-US" dirty="0">
                <a:solidFill>
                  <a:schemeClr val="dk1"/>
                </a:solidFill>
              </a:rPr>
              <a:t>Assurant, Atlanta; Coca-Cola; Sun Trust; Munich Reinsurance; Lexis-Nexis; Black Arch, DC; </a:t>
            </a:r>
            <a:r>
              <a:rPr lang="en-US" dirty="0">
                <a:solidFill>
                  <a:schemeClr val="dk1"/>
                </a:solidFill>
                <a:latin typeface="Libre Franklin Medium"/>
                <a:ea typeface="Libre Franklin Medium"/>
                <a:cs typeface="Libre Franklin Medium"/>
                <a:sym typeface="Libre Franklin Medium"/>
              </a:rPr>
              <a:t>Centers for Disease Control and Prevention</a:t>
            </a:r>
            <a:r>
              <a:rPr lang="en-US" dirty="0">
                <a:solidFill>
                  <a:schemeClr val="dk1"/>
                </a:solidFill>
              </a:rPr>
              <a:t>; Ernst &amp; Young, NYC; James Madison University; Merial, Atlanta; State Farm, Atlanta; U Virginia; </a:t>
            </a:r>
            <a:r>
              <a:rPr lang="en-US" dirty="0">
                <a:solidFill>
                  <a:schemeClr val="dk1"/>
                </a:solidFill>
                <a:latin typeface="Libre Franklin Medium"/>
                <a:ea typeface="Libre Franklin Medium"/>
                <a:cs typeface="Libre Franklin Medium"/>
                <a:sym typeface="Libre Franklin Medium"/>
              </a:rPr>
              <a:t>US Department of Agriculture,</a:t>
            </a:r>
            <a:r>
              <a:rPr lang="en-US" dirty="0">
                <a:solidFill>
                  <a:schemeClr val="dk1"/>
                </a:solidFill>
              </a:rPr>
              <a:t> St. Louis; and more. </a:t>
            </a:r>
            <a:endParaRPr dirty="0">
              <a:solidFill>
                <a:schemeClr val="dk1"/>
              </a:solidFill>
              <a:latin typeface="Libre Franklin Medium"/>
              <a:ea typeface="Libre Franklin Medium"/>
              <a:cs typeface="Libre Franklin Medium"/>
              <a:sym typeface="Libre Franklin Medium"/>
            </a:endParaRPr>
          </a:p>
          <a:p>
            <a:pPr marL="0" lvl="0" indent="127000" algn="l" rtl="0">
              <a:spcBef>
                <a:spcPts val="400"/>
              </a:spcBef>
              <a:spcAft>
                <a:spcPts val="0"/>
              </a:spcAft>
              <a:buSzPts val="2000"/>
              <a:buNone/>
            </a:pPr>
            <a:endParaRPr dirty="0">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B849D-CD68-4038-BC95-BB800828CAFA}"/>
              </a:ext>
            </a:extLst>
          </p:cNvPr>
          <p:cNvSpPr>
            <a:spLocks noGrp="1"/>
          </p:cNvSpPr>
          <p:nvPr>
            <p:ph type="body" idx="1"/>
          </p:nvPr>
        </p:nvSpPr>
        <p:spPr>
          <a:xfrm>
            <a:off x="380999" y="2027975"/>
            <a:ext cx="8407893" cy="4098503"/>
          </a:xfrm>
        </p:spPr>
        <p:txBody>
          <a:bodyPr/>
          <a:lstStyle/>
          <a:p>
            <a:pPr marL="114300" indent="0">
              <a:buNone/>
            </a:pPr>
            <a:r>
              <a:rPr lang="en-US" dirty="0"/>
              <a:t>.</a:t>
            </a:r>
          </a:p>
        </p:txBody>
      </p:sp>
      <p:sp>
        <p:nvSpPr>
          <p:cNvPr id="3" name="Title 2">
            <a:extLst>
              <a:ext uri="{FF2B5EF4-FFF2-40B4-BE49-F238E27FC236}">
                <a16:creationId xmlns:a16="http://schemas.microsoft.com/office/drawing/2014/main" id="{8CA452F7-79BA-4FFF-AF9C-DEE97370C937}"/>
              </a:ext>
            </a:extLst>
          </p:cNvPr>
          <p:cNvSpPr>
            <a:spLocks noGrp="1"/>
          </p:cNvSpPr>
          <p:nvPr>
            <p:ph type="title"/>
          </p:nvPr>
        </p:nvSpPr>
        <p:spPr>
          <a:xfrm>
            <a:off x="380999" y="367571"/>
            <a:ext cx="8381260" cy="1054394"/>
          </a:xfrm>
        </p:spPr>
        <p:txBody>
          <a:bodyPr/>
          <a:lstStyle/>
          <a:p>
            <a:r>
              <a:rPr lang="en-US" dirty="0"/>
              <a:t>Statistical Consulting Center</a:t>
            </a:r>
          </a:p>
        </p:txBody>
      </p:sp>
      <p:sp>
        <p:nvSpPr>
          <p:cNvPr id="6" name="TextBox 5">
            <a:extLst>
              <a:ext uri="{FF2B5EF4-FFF2-40B4-BE49-F238E27FC236}">
                <a16:creationId xmlns:a16="http://schemas.microsoft.com/office/drawing/2014/main" id="{496AFD4E-9AB8-4E17-BC4E-7D1773C95EE8}"/>
              </a:ext>
            </a:extLst>
          </p:cNvPr>
          <p:cNvSpPr txBox="1"/>
          <p:nvPr/>
        </p:nvSpPr>
        <p:spPr>
          <a:xfrm>
            <a:off x="621323" y="2405643"/>
            <a:ext cx="7948245" cy="1200329"/>
          </a:xfrm>
          <a:prstGeom prst="rect">
            <a:avLst/>
          </a:prstGeom>
          <a:noFill/>
        </p:spPr>
        <p:txBody>
          <a:bodyPr wrap="square">
            <a:spAutoFit/>
          </a:bodyPr>
          <a:lstStyle/>
          <a:p>
            <a:pPr marL="365760" lvl="1" algn="l" rtl="0">
              <a:spcBef>
                <a:spcPts val="0"/>
              </a:spcBef>
              <a:spcAft>
                <a:spcPts val="0"/>
              </a:spcAft>
              <a:buSzPts val="1800"/>
            </a:pPr>
            <a:r>
              <a:rPr lang="en-US" sz="3600" dirty="0">
                <a:solidFill>
                  <a:srgbClr val="FF0000"/>
                </a:solidFill>
              </a:rPr>
              <a:t>Presentation by Professor Dan Hall;    SCC Director</a:t>
            </a:r>
          </a:p>
        </p:txBody>
      </p:sp>
    </p:spTree>
    <p:extLst>
      <p:ext uri="{BB962C8B-B14F-4D97-AF65-F5344CB8AC3E}">
        <p14:creationId xmlns:p14="http://schemas.microsoft.com/office/powerpoint/2010/main" val="391090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B849D-CD68-4038-BC95-BB800828CAFA}"/>
              </a:ext>
            </a:extLst>
          </p:cNvPr>
          <p:cNvSpPr>
            <a:spLocks noGrp="1"/>
          </p:cNvSpPr>
          <p:nvPr>
            <p:ph type="body" idx="1"/>
          </p:nvPr>
        </p:nvSpPr>
        <p:spPr>
          <a:xfrm>
            <a:off x="380999" y="2027975"/>
            <a:ext cx="8407893" cy="4098503"/>
          </a:xfrm>
        </p:spPr>
        <p:txBody>
          <a:bodyPr/>
          <a:lstStyle/>
          <a:p>
            <a:pPr marL="114300" indent="0">
              <a:buNone/>
            </a:pPr>
            <a:r>
              <a:rPr lang="en-US" dirty="0"/>
              <a:t>.</a:t>
            </a:r>
          </a:p>
        </p:txBody>
      </p:sp>
      <p:sp>
        <p:nvSpPr>
          <p:cNvPr id="3" name="Title 2">
            <a:extLst>
              <a:ext uri="{FF2B5EF4-FFF2-40B4-BE49-F238E27FC236}">
                <a16:creationId xmlns:a16="http://schemas.microsoft.com/office/drawing/2014/main" id="{8CA452F7-79BA-4FFF-AF9C-DEE97370C937}"/>
              </a:ext>
            </a:extLst>
          </p:cNvPr>
          <p:cNvSpPr>
            <a:spLocks noGrp="1"/>
          </p:cNvSpPr>
          <p:nvPr>
            <p:ph type="title"/>
          </p:nvPr>
        </p:nvSpPr>
        <p:spPr/>
        <p:txBody>
          <a:bodyPr/>
          <a:lstStyle/>
          <a:p>
            <a:r>
              <a:rPr lang="en-US" dirty="0"/>
              <a:t>Graduate Student Panel</a:t>
            </a:r>
          </a:p>
        </p:txBody>
      </p:sp>
      <p:graphicFrame>
        <p:nvGraphicFramePr>
          <p:cNvPr id="4" name="Table 3">
            <a:extLst>
              <a:ext uri="{FF2B5EF4-FFF2-40B4-BE49-F238E27FC236}">
                <a16:creationId xmlns:a16="http://schemas.microsoft.com/office/drawing/2014/main" id="{BA599267-E469-416D-BEF9-A8070F462A01}"/>
              </a:ext>
            </a:extLst>
          </p:cNvPr>
          <p:cNvGraphicFramePr>
            <a:graphicFrameLocks noGrp="1"/>
          </p:cNvGraphicFramePr>
          <p:nvPr/>
        </p:nvGraphicFramePr>
        <p:xfrm>
          <a:off x="1530035" y="2661718"/>
          <a:ext cx="6156357" cy="3137029"/>
        </p:xfrm>
        <a:graphic>
          <a:graphicData uri="http://schemas.openxmlformats.org/drawingml/2006/table">
            <a:tbl>
              <a:tblPr firstRow="1" bandRow="1">
                <a:tableStyleId>{B89EDF4A-CA84-4221-968C-7100D5EC0CBC}</a:tableStyleId>
              </a:tblPr>
              <a:tblGrid>
                <a:gridCol w="2138789">
                  <a:extLst>
                    <a:ext uri="{9D8B030D-6E8A-4147-A177-3AD203B41FA5}">
                      <a16:colId xmlns:a16="http://schemas.microsoft.com/office/drawing/2014/main" val="2471078788"/>
                    </a:ext>
                  </a:extLst>
                </a:gridCol>
                <a:gridCol w="4017568">
                  <a:extLst>
                    <a:ext uri="{9D8B030D-6E8A-4147-A177-3AD203B41FA5}">
                      <a16:colId xmlns:a16="http://schemas.microsoft.com/office/drawing/2014/main" val="3827307982"/>
                    </a:ext>
                  </a:extLst>
                </a:gridCol>
              </a:tblGrid>
              <a:tr h="448147">
                <a:tc>
                  <a:txBody>
                    <a:bodyPr/>
                    <a:lstStyle/>
                    <a:p>
                      <a:r>
                        <a:rPr lang="en-US" sz="2000" dirty="0"/>
                        <a:t>Name</a:t>
                      </a:r>
                    </a:p>
                  </a:txBody>
                  <a:tcPr/>
                </a:tc>
                <a:tc>
                  <a:txBody>
                    <a:bodyPr/>
                    <a:lstStyle/>
                    <a:p>
                      <a:r>
                        <a:rPr lang="en-US" sz="2000" dirty="0"/>
                        <a:t>Status</a:t>
                      </a:r>
                    </a:p>
                  </a:txBody>
                  <a:tcPr/>
                </a:tc>
                <a:extLst>
                  <a:ext uri="{0D108BD9-81ED-4DB2-BD59-A6C34878D82A}">
                    <a16:rowId xmlns:a16="http://schemas.microsoft.com/office/drawing/2014/main" val="104924546"/>
                  </a:ext>
                </a:extLst>
              </a:tr>
              <a:tr h="448147">
                <a:tc>
                  <a:txBody>
                    <a:bodyPr/>
                    <a:lstStyle/>
                    <a:p>
                      <a:r>
                        <a:rPr lang="en-US" sz="2000" dirty="0"/>
                        <a:t>Sherwin Shirazi</a:t>
                      </a:r>
                    </a:p>
                  </a:txBody>
                  <a:tcPr/>
                </a:tc>
                <a:tc>
                  <a:txBody>
                    <a:bodyPr/>
                    <a:lstStyle/>
                    <a:p>
                      <a:r>
                        <a:rPr lang="en-US" sz="2000" dirty="0"/>
                        <a:t>1</a:t>
                      </a:r>
                      <a:r>
                        <a:rPr lang="en-US" sz="2000" baseline="30000" dirty="0"/>
                        <a:t>st</a:t>
                      </a:r>
                      <a:r>
                        <a:rPr lang="en-US" sz="2000" dirty="0"/>
                        <a:t>-year MS Student</a:t>
                      </a:r>
                    </a:p>
                  </a:txBody>
                  <a:tcPr/>
                </a:tc>
                <a:extLst>
                  <a:ext uri="{0D108BD9-81ED-4DB2-BD59-A6C34878D82A}">
                    <a16:rowId xmlns:a16="http://schemas.microsoft.com/office/drawing/2014/main" val="3025025585"/>
                  </a:ext>
                </a:extLst>
              </a:tr>
              <a:tr h="448147">
                <a:tc>
                  <a:txBody>
                    <a:bodyPr/>
                    <a:lstStyle/>
                    <a:p>
                      <a:r>
                        <a:rPr lang="en-US" sz="2000" dirty="0"/>
                        <a:t>Joy Bick</a:t>
                      </a:r>
                    </a:p>
                  </a:txBody>
                  <a:tcPr/>
                </a:tc>
                <a:tc>
                  <a:txBody>
                    <a:bodyPr/>
                    <a:lstStyle/>
                    <a:p>
                      <a:r>
                        <a:rPr lang="en-US" sz="2000" dirty="0"/>
                        <a:t>2</a:t>
                      </a:r>
                      <a:r>
                        <a:rPr lang="en-US" sz="2000" baseline="30000" dirty="0"/>
                        <a:t>nd</a:t>
                      </a:r>
                      <a:r>
                        <a:rPr lang="en-US" sz="2000" dirty="0"/>
                        <a:t>-year MS Student</a:t>
                      </a:r>
                    </a:p>
                  </a:txBody>
                  <a:tcPr/>
                </a:tc>
                <a:extLst>
                  <a:ext uri="{0D108BD9-81ED-4DB2-BD59-A6C34878D82A}">
                    <a16:rowId xmlns:a16="http://schemas.microsoft.com/office/drawing/2014/main" val="3158261192"/>
                  </a:ext>
                </a:extLst>
              </a:tr>
              <a:tr h="448147">
                <a:tc>
                  <a:txBody>
                    <a:bodyPr/>
                    <a:lstStyle/>
                    <a:p>
                      <a:r>
                        <a:rPr lang="en-US" sz="2000" dirty="0" err="1"/>
                        <a:t>Jie</a:t>
                      </a:r>
                      <a:r>
                        <a:rPr lang="en-US" sz="2000" dirty="0"/>
                        <a:t> Jason Lian</a:t>
                      </a:r>
                    </a:p>
                  </a:txBody>
                  <a:tcPr/>
                </a:tc>
                <a:tc>
                  <a:txBody>
                    <a:bodyPr/>
                    <a:lstStyle/>
                    <a:p>
                      <a:r>
                        <a:rPr lang="en-US" sz="2000" dirty="0"/>
                        <a:t>3</a:t>
                      </a:r>
                      <a:r>
                        <a:rPr lang="en-US" sz="2000" baseline="30000" dirty="0"/>
                        <a:t>rd</a:t>
                      </a:r>
                      <a:r>
                        <a:rPr lang="en-US" sz="2000" dirty="0"/>
                        <a:t>-year Dual-degree MS Student</a:t>
                      </a:r>
                    </a:p>
                  </a:txBody>
                  <a:tcPr/>
                </a:tc>
                <a:extLst>
                  <a:ext uri="{0D108BD9-81ED-4DB2-BD59-A6C34878D82A}">
                    <a16:rowId xmlns:a16="http://schemas.microsoft.com/office/drawing/2014/main" val="1832472844"/>
                  </a:ext>
                </a:extLst>
              </a:tr>
              <a:tr h="448147">
                <a:tc>
                  <a:txBody>
                    <a:bodyPr/>
                    <a:lstStyle/>
                    <a:p>
                      <a:r>
                        <a:rPr lang="en-US" sz="2000" dirty="0"/>
                        <a:t>Ivy Collins</a:t>
                      </a:r>
                    </a:p>
                  </a:txBody>
                  <a:tcPr/>
                </a:tc>
                <a:tc>
                  <a:txBody>
                    <a:bodyPr/>
                    <a:lstStyle/>
                    <a:p>
                      <a:r>
                        <a:rPr lang="en-US" sz="2000" dirty="0"/>
                        <a:t>1</a:t>
                      </a:r>
                      <a:r>
                        <a:rPr lang="en-US" sz="2000" baseline="30000" dirty="0"/>
                        <a:t>st</a:t>
                      </a:r>
                      <a:r>
                        <a:rPr lang="en-US" sz="2000" dirty="0"/>
                        <a:t>-year PhD Student</a:t>
                      </a:r>
                    </a:p>
                  </a:txBody>
                  <a:tcPr/>
                </a:tc>
                <a:extLst>
                  <a:ext uri="{0D108BD9-81ED-4DB2-BD59-A6C34878D82A}">
                    <a16:rowId xmlns:a16="http://schemas.microsoft.com/office/drawing/2014/main" val="3525318684"/>
                  </a:ext>
                </a:extLst>
              </a:tr>
              <a:tr h="448147">
                <a:tc>
                  <a:txBody>
                    <a:bodyPr/>
                    <a:lstStyle/>
                    <a:p>
                      <a:r>
                        <a:rPr lang="en-US" sz="2000" dirty="0"/>
                        <a:t>Greg Ellison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4</a:t>
                      </a:r>
                      <a:r>
                        <a:rPr lang="en-US" sz="2000" baseline="30000" dirty="0"/>
                        <a:t>rd</a:t>
                      </a:r>
                      <a:r>
                        <a:rPr lang="en-US" sz="2000" dirty="0"/>
                        <a:t>-year PhD Student</a:t>
                      </a:r>
                    </a:p>
                  </a:txBody>
                  <a:tcPr/>
                </a:tc>
                <a:extLst>
                  <a:ext uri="{0D108BD9-81ED-4DB2-BD59-A6C34878D82A}">
                    <a16:rowId xmlns:a16="http://schemas.microsoft.com/office/drawing/2014/main" val="1119297547"/>
                  </a:ext>
                </a:extLst>
              </a:tr>
              <a:tr h="448147">
                <a:tc>
                  <a:txBody>
                    <a:bodyPr/>
                    <a:lstStyle/>
                    <a:p>
                      <a:r>
                        <a:rPr lang="en-US" sz="2000" dirty="0" err="1"/>
                        <a:t>ShiYuan</a:t>
                      </a:r>
                      <a:r>
                        <a:rPr lang="en-US" sz="2000" dirty="0"/>
                        <a:t> Deng</a:t>
                      </a:r>
                    </a:p>
                  </a:txBody>
                  <a:tcPr/>
                </a:tc>
                <a:tc>
                  <a:txBody>
                    <a:bodyPr/>
                    <a:lstStyle/>
                    <a:p>
                      <a:r>
                        <a:rPr lang="en-US" sz="2000" dirty="0"/>
                        <a:t>5</a:t>
                      </a:r>
                      <a:r>
                        <a:rPr lang="en-US" sz="2000" baseline="30000" dirty="0"/>
                        <a:t>th</a:t>
                      </a:r>
                      <a:r>
                        <a:rPr lang="en-US" sz="2000" dirty="0"/>
                        <a:t>-year PhD Student</a:t>
                      </a:r>
                    </a:p>
                  </a:txBody>
                  <a:tcPr/>
                </a:tc>
                <a:extLst>
                  <a:ext uri="{0D108BD9-81ED-4DB2-BD59-A6C34878D82A}">
                    <a16:rowId xmlns:a16="http://schemas.microsoft.com/office/drawing/2014/main" val="598054478"/>
                  </a:ext>
                </a:extLst>
              </a:tr>
            </a:tbl>
          </a:graphicData>
        </a:graphic>
      </p:graphicFrame>
    </p:spTree>
    <p:extLst>
      <p:ext uri="{BB962C8B-B14F-4D97-AF65-F5344CB8AC3E}">
        <p14:creationId xmlns:p14="http://schemas.microsoft.com/office/powerpoint/2010/main" val="1971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dirty="0">
                <a:solidFill>
                  <a:srgbClr val="FF0000"/>
                </a:solidFill>
                <a:sym typeface="Libre Franklin Medium"/>
              </a:rPr>
              <a:t>APPLICATION DEADLINES</a:t>
            </a:r>
            <a:endParaRPr dirty="0">
              <a:solidFill>
                <a:srgbClr val="FF0000"/>
              </a:solidFill>
            </a:endParaRPr>
          </a:p>
        </p:txBody>
      </p:sp>
      <p:sp>
        <p:nvSpPr>
          <p:cNvPr id="268" name="Google Shape;268;p22"/>
          <p:cNvSpPr txBox="1">
            <a:spLocks noGrp="1"/>
          </p:cNvSpPr>
          <p:nvPr>
            <p:ph type="body" idx="1"/>
          </p:nvPr>
        </p:nvSpPr>
        <p:spPr>
          <a:xfrm>
            <a:off x="381000" y="2133600"/>
            <a:ext cx="4800600" cy="4267200"/>
          </a:xfrm>
          <a:prstGeom prst="rect">
            <a:avLst/>
          </a:prstGeom>
          <a:noFill/>
          <a:ln>
            <a:noFill/>
          </a:ln>
        </p:spPr>
        <p:txBody>
          <a:bodyPr spcFirstLastPara="1" wrap="square" lIns="91425" tIns="45700" rIns="91425" bIns="45700" anchor="t" anchorCtr="0">
            <a:normAutofit/>
          </a:bodyPr>
          <a:lstStyle/>
          <a:p>
            <a:pPr marL="274320" lvl="0" indent="-228600" algn="l" rtl="0">
              <a:spcBef>
                <a:spcPts val="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For applicants seeking </a:t>
            </a:r>
            <a:r>
              <a:rPr lang="en-US" dirty="0">
                <a:solidFill>
                  <a:srgbClr val="FF0000"/>
                </a:solidFill>
                <a:latin typeface="Libre Franklin Medium"/>
                <a:ea typeface="Libre Franklin Medium"/>
                <a:cs typeface="Libre Franklin Medium"/>
                <a:sym typeface="Libre Franklin Medium"/>
              </a:rPr>
              <a:t>financial support:</a:t>
            </a:r>
            <a:endParaRPr dirty="0"/>
          </a:p>
          <a:p>
            <a:pPr marL="548640" lvl="1" indent="-182880" algn="l" rtl="0">
              <a:spcBef>
                <a:spcPts val="360"/>
              </a:spcBef>
              <a:spcAft>
                <a:spcPts val="0"/>
              </a:spcAft>
              <a:buSzPts val="1800"/>
              <a:buChar char="▪"/>
            </a:pPr>
            <a:r>
              <a:rPr lang="en-US" dirty="0">
                <a:solidFill>
                  <a:srgbClr val="FF0000"/>
                </a:solidFill>
                <a:latin typeface="Libre Franklin Medium"/>
                <a:ea typeface="Libre Franklin Medium"/>
                <a:cs typeface="Libre Franklin Medium"/>
                <a:sym typeface="Libre Franklin Medium"/>
              </a:rPr>
              <a:t>January 1 (Fall semester)</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Other deadlines -&gt;</a:t>
            </a:r>
            <a:endParaRPr dirty="0"/>
          </a:p>
          <a:p>
            <a:pPr marL="548640" lvl="1" indent="-68580" algn="l" rtl="0">
              <a:spcBef>
                <a:spcPts val="360"/>
              </a:spcBef>
              <a:spcAft>
                <a:spcPts val="0"/>
              </a:spcAft>
              <a:buSzPts val="1800"/>
              <a:buNone/>
            </a:pPr>
            <a:endParaRPr dirty="0">
              <a:solidFill>
                <a:schemeClr val="dk1"/>
              </a:solidFill>
              <a:latin typeface="Libre Franklin Medium"/>
              <a:ea typeface="Libre Franklin Medium"/>
              <a:cs typeface="Libre Franklin Medium"/>
              <a:sym typeface="Libre Franklin Medium"/>
            </a:endParaRPr>
          </a:p>
          <a:p>
            <a:pPr marL="274320" lvl="0" indent="-22860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Other documents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Three letters of recommendation</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Transcript(s)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SOP and Resume (CV)</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Official </a:t>
            </a:r>
            <a:r>
              <a:rPr lang="en-US" dirty="0">
                <a:solidFill>
                  <a:schemeClr val="dk1"/>
                </a:solidFill>
              </a:rPr>
              <a:t>IELTS</a:t>
            </a:r>
            <a:r>
              <a:rPr lang="en-US" dirty="0">
                <a:solidFill>
                  <a:schemeClr val="dk1"/>
                </a:solidFill>
                <a:latin typeface="Libre Franklin Medium"/>
                <a:ea typeface="Libre Franklin Medium"/>
                <a:cs typeface="Libre Franklin Medium"/>
                <a:sym typeface="Libre Franklin Medium"/>
              </a:rPr>
              <a:t> scores (if applicable to international students)</a:t>
            </a:r>
          </a:p>
          <a:p>
            <a:pPr marL="548640" lvl="1" indent="-182880" algn="l" rtl="0">
              <a:spcBef>
                <a:spcPts val="360"/>
              </a:spcBef>
              <a:spcAft>
                <a:spcPts val="0"/>
              </a:spcAft>
              <a:buSzPts val="1800"/>
              <a:buChar char="▪"/>
            </a:pPr>
            <a:r>
              <a:rPr lang="en-US" dirty="0">
                <a:solidFill>
                  <a:schemeClr val="dk1"/>
                </a:solidFill>
              </a:rPr>
              <a:t>GRE is required</a:t>
            </a:r>
            <a:endParaRPr dirty="0"/>
          </a:p>
          <a:p>
            <a:pPr marL="548640" lvl="1" indent="-182880" algn="l" rtl="0">
              <a:spcBef>
                <a:spcPts val="360"/>
              </a:spcBef>
              <a:spcAft>
                <a:spcPts val="0"/>
              </a:spcAft>
              <a:buSzPts val="1800"/>
              <a:buChar char="▪"/>
            </a:pPr>
            <a:r>
              <a:rPr lang="en-US" b="1" u="sng" dirty="0">
                <a:solidFill>
                  <a:schemeClr val="dk1"/>
                </a:solidFill>
                <a:hlinkClick r:id="rId3">
                  <a:extLst>
                    <a:ext uri="{A12FA001-AC4F-418D-AE19-62706E023703}">
                      <ahyp:hlinkClr xmlns:ahyp="http://schemas.microsoft.com/office/drawing/2018/hyperlinkcolor" val="tx"/>
                    </a:ext>
                  </a:extLst>
                </a:hlinkClick>
              </a:rPr>
              <a:t>http://www.grad.uga.edu</a:t>
            </a:r>
            <a:endParaRPr dirty="0">
              <a:solidFill>
                <a:schemeClr val="dk1"/>
              </a:solidFill>
              <a:latin typeface="Libre Franklin Medium"/>
              <a:ea typeface="Libre Franklin Medium"/>
              <a:cs typeface="Libre Franklin Medium"/>
              <a:sym typeface="Libre Franklin Medium"/>
            </a:endParaRPr>
          </a:p>
        </p:txBody>
      </p:sp>
      <p:sp>
        <p:nvSpPr>
          <p:cNvPr id="269" name="Google Shape;269;p22"/>
          <p:cNvSpPr txBox="1"/>
          <p:nvPr/>
        </p:nvSpPr>
        <p:spPr>
          <a:xfrm>
            <a:off x="5334000" y="2003215"/>
            <a:ext cx="3810000" cy="3016800"/>
          </a:xfrm>
          <a:prstGeom prst="rect">
            <a:avLst/>
          </a:prstGeom>
          <a:noFill/>
          <a:ln>
            <a:noFill/>
          </a:ln>
        </p:spPr>
        <p:txBody>
          <a:bodyPr spcFirstLastPara="1" wrap="square" lIns="91425" tIns="45700" rIns="91425" bIns="45700" anchor="t" anchorCtr="0">
            <a:spAutoFit/>
          </a:bodyPr>
          <a:lstStyle/>
          <a:p>
            <a:pPr marL="182880" marR="0" lvl="0" indent="-53339" algn="l" rtl="0">
              <a:spcBef>
                <a:spcPts val="0"/>
              </a:spcBef>
              <a:spcAft>
                <a:spcPts val="0"/>
              </a:spcAft>
              <a:buClr>
                <a:srgbClr val="FF0000"/>
              </a:buClr>
              <a:buSzPts val="2040"/>
              <a:buFont typeface="Arial"/>
              <a:buNone/>
            </a:pPr>
            <a:r>
              <a:rPr lang="en-US" sz="2400" dirty="0">
                <a:solidFill>
                  <a:srgbClr val="FF0000"/>
                </a:solidFill>
                <a:latin typeface="Libre Franklin Medium"/>
                <a:ea typeface="Libre Franklin Medium"/>
                <a:cs typeface="Libre Franklin Medium"/>
                <a:sym typeface="Libre Franklin Medium"/>
              </a:rPr>
              <a:t>Not Seeking Support:</a:t>
            </a:r>
            <a:endParaRPr sz="2400" dirty="0">
              <a:solidFill>
                <a:srgbClr val="FF0000"/>
              </a:solidFill>
              <a:latin typeface="Libre Franklin Medium"/>
              <a:ea typeface="Libre Franklin Medium"/>
              <a:cs typeface="Libre Franklin Medium"/>
              <a:sym typeface="Libre Franklin Medium"/>
            </a:endParaRPr>
          </a:p>
          <a:p>
            <a:pPr marL="182880" marR="0" lvl="0" indent="-182880" algn="l" rtl="0">
              <a:spcBef>
                <a:spcPts val="480"/>
              </a:spcBef>
              <a:spcAft>
                <a:spcPts val="0"/>
              </a:spcAft>
              <a:buClr>
                <a:srgbClr val="FF0000"/>
              </a:buClr>
              <a:buSzPts val="2040"/>
              <a:buFont typeface="Arial"/>
              <a:buChar char="•"/>
            </a:pPr>
            <a:r>
              <a:rPr lang="en-US" sz="2400" dirty="0">
                <a:solidFill>
                  <a:srgbClr val="000000"/>
                </a:solidFill>
                <a:latin typeface="Libre Franklin Medium"/>
                <a:ea typeface="Libre Franklin Medium"/>
                <a:cs typeface="Libre Franklin Medium"/>
                <a:sym typeface="Libre Franklin Medium"/>
              </a:rPr>
              <a:t>Domestic Applicants</a:t>
            </a:r>
            <a:endParaRPr dirty="0"/>
          </a:p>
          <a:p>
            <a:pPr marL="457200" marR="0" lvl="1" indent="-182879" algn="just" rtl="0">
              <a:spcBef>
                <a:spcPts val="320"/>
              </a:spcBef>
              <a:spcAft>
                <a:spcPts val="0"/>
              </a:spcAft>
              <a:buClr>
                <a:srgbClr val="FF0000"/>
              </a:buClr>
              <a:buSzPts val="1360"/>
              <a:buFont typeface="Arial"/>
              <a:buChar char="•"/>
            </a:pPr>
            <a:r>
              <a:rPr lang="en-US" sz="1600" b="0" i="0" u="none" strike="noStrike" cap="none" dirty="0">
                <a:solidFill>
                  <a:srgbClr val="000000"/>
                </a:solidFill>
                <a:latin typeface="Libre Franklin Medium"/>
                <a:ea typeface="Libre Franklin Medium"/>
                <a:cs typeface="Libre Franklin Medium"/>
                <a:sym typeface="Libre Franklin Medium"/>
              </a:rPr>
              <a:t>Fall--------------------July 1</a:t>
            </a:r>
            <a:endParaRPr dirty="0"/>
          </a:p>
          <a:p>
            <a:pPr marL="457200" marR="0" lvl="1" indent="-182879" algn="just" rtl="0">
              <a:spcBef>
                <a:spcPts val="320"/>
              </a:spcBef>
              <a:spcAft>
                <a:spcPts val="0"/>
              </a:spcAft>
              <a:buClr>
                <a:srgbClr val="FF0000"/>
              </a:buClr>
              <a:buSzPts val="1360"/>
              <a:buFont typeface="Arial"/>
              <a:buChar char="•"/>
            </a:pPr>
            <a:r>
              <a:rPr lang="en-US" sz="1600" b="0" i="0" u="none" strike="noStrike" cap="none" dirty="0">
                <a:solidFill>
                  <a:srgbClr val="000000"/>
                </a:solidFill>
                <a:latin typeface="Libre Franklin Medium"/>
                <a:ea typeface="Libre Franklin Medium"/>
                <a:cs typeface="Libre Franklin Medium"/>
                <a:sym typeface="Libre Franklin Medium"/>
              </a:rPr>
              <a:t>Spring ---------------November 15</a:t>
            </a:r>
            <a:endParaRPr dirty="0"/>
          </a:p>
          <a:p>
            <a:pPr marL="457200" marR="0" lvl="1" indent="-96519" algn="just" rtl="0">
              <a:spcBef>
                <a:spcPts val="320"/>
              </a:spcBef>
              <a:spcAft>
                <a:spcPts val="0"/>
              </a:spcAft>
              <a:buClr>
                <a:srgbClr val="FF0000"/>
              </a:buClr>
              <a:buSzPts val="1360"/>
              <a:buFont typeface="Arial"/>
              <a:buNone/>
            </a:pPr>
            <a:endParaRPr sz="1600" b="0" i="0" u="none" strike="noStrike" cap="none" dirty="0">
              <a:solidFill>
                <a:srgbClr val="000000"/>
              </a:solidFill>
              <a:latin typeface="Libre Franklin Medium"/>
              <a:ea typeface="Libre Franklin Medium"/>
              <a:cs typeface="Libre Franklin Medium"/>
              <a:sym typeface="Libre Franklin Medium"/>
            </a:endParaRPr>
          </a:p>
          <a:p>
            <a:pPr marL="182880" marR="0" lvl="0" indent="-182880" algn="l" rtl="0">
              <a:spcBef>
                <a:spcPts val="480"/>
              </a:spcBef>
              <a:spcAft>
                <a:spcPts val="0"/>
              </a:spcAft>
              <a:buClr>
                <a:srgbClr val="FF0000"/>
              </a:buClr>
              <a:buSzPts val="2040"/>
              <a:buFont typeface="Arial"/>
              <a:buChar char="•"/>
            </a:pPr>
            <a:r>
              <a:rPr lang="en-US" sz="2400" dirty="0">
                <a:solidFill>
                  <a:srgbClr val="000000"/>
                </a:solidFill>
                <a:latin typeface="Libre Franklin Medium"/>
                <a:ea typeface="Libre Franklin Medium"/>
                <a:cs typeface="Libre Franklin Medium"/>
                <a:sym typeface="Libre Franklin Medium"/>
              </a:rPr>
              <a:t>International Applicants</a:t>
            </a:r>
            <a:endParaRPr dirty="0"/>
          </a:p>
          <a:p>
            <a:pPr marL="457200" marR="0" lvl="1" indent="-182879" algn="l" rtl="0">
              <a:spcBef>
                <a:spcPts val="320"/>
              </a:spcBef>
              <a:spcAft>
                <a:spcPts val="0"/>
              </a:spcAft>
              <a:buClr>
                <a:srgbClr val="FF0000"/>
              </a:buClr>
              <a:buSzPts val="1360"/>
              <a:buFont typeface="Arial"/>
              <a:buChar char="•"/>
            </a:pPr>
            <a:r>
              <a:rPr lang="en-US" sz="1600" b="0" i="0" u="none" strike="noStrike" cap="none" dirty="0">
                <a:solidFill>
                  <a:srgbClr val="000000"/>
                </a:solidFill>
                <a:latin typeface="Libre Franklin Medium"/>
                <a:ea typeface="Libre Franklin Medium"/>
                <a:cs typeface="Libre Franklin Medium"/>
                <a:sym typeface="Libre Franklin Medium"/>
              </a:rPr>
              <a:t>Fall-------------------April 15</a:t>
            </a:r>
            <a:endParaRPr dirty="0"/>
          </a:p>
          <a:p>
            <a:pPr marL="457200" marR="0" lvl="1" indent="-182879" algn="l" rtl="0">
              <a:spcBef>
                <a:spcPts val="320"/>
              </a:spcBef>
              <a:spcAft>
                <a:spcPts val="0"/>
              </a:spcAft>
              <a:buClr>
                <a:srgbClr val="FF0000"/>
              </a:buClr>
              <a:buSzPts val="1360"/>
              <a:buFont typeface="Arial"/>
              <a:buChar char="•"/>
            </a:pPr>
            <a:r>
              <a:rPr lang="en-US" sz="1600" b="0" i="0" u="none" strike="noStrike" cap="none" dirty="0">
                <a:solidFill>
                  <a:srgbClr val="000000"/>
                </a:solidFill>
                <a:latin typeface="Libre Franklin Medium"/>
                <a:ea typeface="Libre Franklin Medium"/>
                <a:cs typeface="Libre Franklin Medium"/>
                <a:sym typeface="Libre Franklin Medium"/>
              </a:rPr>
              <a:t>Spring --------------October 15</a:t>
            </a:r>
            <a:endParaRPr dirty="0"/>
          </a:p>
          <a:p>
            <a:pPr marL="914400" marR="0" lvl="0" indent="0" algn="l" rtl="0">
              <a:spcBef>
                <a:spcPts val="32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latin typeface="Libre Franklin Medium"/>
                <a:ea typeface="Libre Franklin Medium"/>
                <a:cs typeface="Libre Franklin Medium"/>
                <a:sym typeface="Libre Franklin Medium"/>
              </a:rPr>
              <a:t>ADMISSION REQUIREMENTS</a:t>
            </a:r>
            <a:r>
              <a:rPr lang="en-US"/>
              <a:t>	</a:t>
            </a:r>
            <a:endParaRPr/>
          </a:p>
        </p:txBody>
      </p:sp>
      <p:sp>
        <p:nvSpPr>
          <p:cNvPr id="276" name="Google Shape;276;p23"/>
          <p:cNvSpPr txBox="1">
            <a:spLocks noGrp="1"/>
          </p:cNvSpPr>
          <p:nvPr>
            <p:ph type="body" idx="1"/>
          </p:nvPr>
        </p:nvSpPr>
        <p:spPr>
          <a:xfrm>
            <a:off x="380999" y="1719070"/>
            <a:ext cx="8407893" cy="4605529"/>
          </a:xfrm>
          <a:prstGeom prst="rect">
            <a:avLst/>
          </a:prstGeom>
          <a:noFill/>
          <a:ln>
            <a:noFill/>
          </a:ln>
        </p:spPr>
        <p:txBody>
          <a:bodyPr spcFirstLastPara="1" wrap="square" lIns="91425" tIns="45700" rIns="91425" bIns="45700" anchor="t" anchorCtr="0">
            <a:normAutofit/>
          </a:bodyPr>
          <a:lstStyle/>
          <a:p>
            <a:pPr marL="274320" lvl="0" indent="-228600" algn="l" rtl="0">
              <a:spcBef>
                <a:spcPts val="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Minimal Departmental requirements</a:t>
            </a:r>
            <a:endParaRPr dirty="0"/>
          </a:p>
          <a:p>
            <a:pPr marL="365760" lvl="1" indent="0" algn="l" rtl="0">
              <a:spcBef>
                <a:spcPts val="360"/>
              </a:spcBef>
              <a:spcAft>
                <a:spcPts val="0"/>
              </a:spcAft>
              <a:buSzPts val="1800"/>
              <a:buNone/>
            </a:pPr>
            <a:r>
              <a:rPr lang="en-US" dirty="0">
                <a:solidFill>
                  <a:srgbClr val="FF0000"/>
                </a:solidFill>
              </a:rPr>
              <a:t>*  </a:t>
            </a:r>
            <a:r>
              <a:rPr lang="en-US" dirty="0">
                <a:solidFill>
                  <a:schemeClr val="tx1"/>
                </a:solidFill>
              </a:rPr>
              <a:t>GRE (We care mostly about GRE-Q)</a:t>
            </a:r>
            <a:endParaRPr dirty="0">
              <a:solidFill>
                <a:schemeClr val="tx1"/>
              </a:solidFill>
            </a:endParaRPr>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At least </a:t>
            </a:r>
            <a:r>
              <a:rPr lang="en-US" dirty="0">
                <a:solidFill>
                  <a:schemeClr val="dk1"/>
                </a:solidFill>
              </a:rPr>
              <a:t>2 courses</a:t>
            </a:r>
            <a:r>
              <a:rPr lang="en-US" dirty="0">
                <a:solidFill>
                  <a:schemeClr val="dk1"/>
                </a:solidFill>
                <a:latin typeface="Libre Franklin Medium"/>
                <a:ea typeface="Libre Franklin Medium"/>
                <a:cs typeface="Libre Franklin Medium"/>
                <a:sym typeface="Libre Franklin Medium"/>
              </a:rPr>
              <a:t> in Statistics</a:t>
            </a:r>
          </a:p>
          <a:p>
            <a:pPr marL="548640" lvl="1" indent="-182880" algn="l" rtl="0">
              <a:spcBef>
                <a:spcPts val="360"/>
              </a:spcBef>
              <a:spcAft>
                <a:spcPts val="0"/>
              </a:spcAft>
              <a:buSzPts val="1800"/>
              <a:buChar char="▪"/>
            </a:pPr>
            <a:r>
              <a:rPr lang="en-US" dirty="0">
                <a:solidFill>
                  <a:schemeClr val="dk1"/>
                </a:solidFill>
              </a:rPr>
              <a:t>At least some background in Computing/Software</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Three semesters of Calculus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One Course in Linear algebra</a:t>
            </a:r>
            <a:endParaRPr dirty="0"/>
          </a:p>
          <a:p>
            <a:pPr marL="274320" lvl="0" indent="-22860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Departmental evaluations</a:t>
            </a:r>
            <a:endParaRPr dirty="0"/>
          </a:p>
          <a:p>
            <a:pPr marL="548640" lvl="1" indent="-182880" algn="l" rtl="0">
              <a:spcBef>
                <a:spcPts val="360"/>
              </a:spcBef>
              <a:spcAft>
                <a:spcPts val="0"/>
              </a:spcAft>
              <a:buSzPts val="1800"/>
              <a:buChar char="▪"/>
            </a:pPr>
            <a:r>
              <a:rPr lang="en-US" dirty="0">
                <a:solidFill>
                  <a:schemeClr val="accent1"/>
                </a:solidFill>
                <a:latin typeface="Libre Franklin Medium"/>
                <a:ea typeface="Libre Franklin Medium"/>
                <a:cs typeface="Libre Franklin Medium"/>
                <a:sym typeface="Libre Franklin Medium"/>
              </a:rPr>
              <a:t>Performance in mathematical and statistical coursework (most imp.)</a:t>
            </a:r>
            <a:endParaRPr dirty="0">
              <a:solidFill>
                <a:schemeClr val="accent1"/>
              </a:solidFill>
            </a:endParaRPr>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Recommendation letters</a:t>
            </a:r>
            <a:endParaRPr dirty="0"/>
          </a:p>
          <a:p>
            <a:pPr marL="274320" lvl="0" indent="-22860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Other documents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Statement of purpose</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Resume (CV) </a:t>
            </a:r>
            <a:endParaRPr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rPr>
              <a:t>Any</a:t>
            </a:r>
            <a:r>
              <a:rPr lang="en-US" dirty="0">
                <a:solidFill>
                  <a:schemeClr val="dk1"/>
                </a:solidFill>
                <a:latin typeface="Libre Franklin Medium"/>
                <a:ea typeface="Libre Franklin Medium"/>
                <a:cs typeface="Libre Franklin Medium"/>
                <a:sym typeface="Libre Franklin Medium"/>
              </a:rPr>
              <a:t> </a:t>
            </a:r>
            <a:r>
              <a:rPr lang="en-US" dirty="0">
                <a:solidFill>
                  <a:schemeClr val="dk1"/>
                </a:solidFill>
              </a:rPr>
              <a:t>Interesting Work/Research/Teaching Experience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xfrm>
            <a:off x="152400" y="3048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t>        </a:t>
            </a:r>
            <a:r>
              <a:rPr lang="en-US">
                <a:latin typeface="Libre Franklin Medium"/>
                <a:ea typeface="Libre Franklin Medium"/>
                <a:cs typeface="Libre Franklin Medium"/>
                <a:sym typeface="Libre Franklin Medium"/>
              </a:rPr>
              <a:t>ACCEPTANCE DECISIONS</a:t>
            </a:r>
            <a:endParaRPr/>
          </a:p>
        </p:txBody>
      </p:sp>
      <p:sp>
        <p:nvSpPr>
          <p:cNvPr id="283" name="Google Shape;283;p24"/>
          <p:cNvSpPr txBox="1">
            <a:spLocks noGrp="1"/>
          </p:cNvSpPr>
          <p:nvPr>
            <p:ph type="body" idx="1"/>
          </p:nvPr>
        </p:nvSpPr>
        <p:spPr>
          <a:xfrm>
            <a:off x="380999" y="1719070"/>
            <a:ext cx="8407893" cy="4681729"/>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000"/>
              <a:buNone/>
            </a:pPr>
            <a:r>
              <a:rPr lang="en-US" dirty="0">
                <a:solidFill>
                  <a:schemeClr val="dk1"/>
                </a:solidFill>
                <a:latin typeface="Libre Franklin Medium"/>
                <a:ea typeface="Libre Franklin Medium"/>
                <a:cs typeface="Libre Franklin Medium"/>
                <a:sym typeface="Libre Franklin Medium"/>
              </a:rPr>
              <a:t>Two-fold process (</a:t>
            </a:r>
            <a:r>
              <a:rPr lang="en-US" dirty="0">
                <a:solidFill>
                  <a:srgbClr val="FF0000"/>
                </a:solidFill>
                <a:sym typeface="Libre Franklin Medium"/>
              </a:rPr>
              <a:t>Most decisions for Fall are posted in February)</a:t>
            </a:r>
            <a:endParaRPr dirty="0">
              <a:solidFill>
                <a:srgbClr val="FF0000"/>
              </a:solidFill>
            </a:endParaRPr>
          </a:p>
          <a:p>
            <a:pPr marL="274320" lvl="0" indent="-101600" algn="l" rtl="0">
              <a:spcBef>
                <a:spcPts val="400"/>
              </a:spcBef>
              <a:spcAft>
                <a:spcPts val="0"/>
              </a:spcAft>
              <a:buSzPts val="2000"/>
              <a:buNone/>
            </a:pPr>
            <a:endParaRPr dirty="0">
              <a:solidFill>
                <a:srgbClr val="FF0000"/>
              </a:solidFill>
              <a:latin typeface="Libre Franklin Medium"/>
              <a:ea typeface="Libre Franklin Medium"/>
              <a:cs typeface="Libre Franklin Medium"/>
              <a:sym typeface="Libre Franklin Medium"/>
            </a:endParaRPr>
          </a:p>
          <a:p>
            <a:pPr marL="274320" lvl="0" indent="-22860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(1) Department</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Academic department faculty review file</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Department submits recommendation to accept or refuse applicant to Graduate School</a:t>
            </a:r>
            <a:endParaRPr dirty="0"/>
          </a:p>
          <a:p>
            <a:pPr marL="548640" lvl="1" indent="-68580" algn="l" rtl="0">
              <a:spcBef>
                <a:spcPts val="360"/>
              </a:spcBef>
              <a:spcAft>
                <a:spcPts val="0"/>
              </a:spcAft>
              <a:buSzPts val="1800"/>
              <a:buNone/>
            </a:pPr>
            <a:endParaRPr dirty="0">
              <a:solidFill>
                <a:schemeClr val="dk1"/>
              </a:solidFill>
              <a:latin typeface="Libre Franklin Medium"/>
              <a:ea typeface="Libre Franklin Medium"/>
              <a:cs typeface="Libre Franklin Medium"/>
              <a:sym typeface="Libre Franklin Medium"/>
            </a:endParaRPr>
          </a:p>
          <a:p>
            <a:pPr marL="274320" lvl="0" indent="-22860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(2) Graduate School (GS)</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GS reviews files of applicants recommended for acceptance</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If GS agrees with department decision, applicant is admitted</a:t>
            </a:r>
            <a:endParaRPr dirty="0"/>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Applicant receives official acceptance letter from Grad School</a:t>
            </a:r>
          </a:p>
          <a:p>
            <a:pPr marL="365760" lvl="1" indent="0" algn="l" rtl="0">
              <a:spcBef>
                <a:spcPts val="360"/>
              </a:spcBef>
              <a:spcAft>
                <a:spcPts val="0"/>
              </a:spcAft>
              <a:buSzPts val="1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latin typeface="Libre Franklin Medium"/>
                <a:ea typeface="Libre Franklin Medium"/>
                <a:cs typeface="Libre Franklin Medium"/>
                <a:sym typeface="Libre Franklin Medium"/>
              </a:rPr>
              <a:t>FUNDING OPPORTUNITIES</a:t>
            </a:r>
            <a:endParaRPr/>
          </a:p>
        </p:txBody>
      </p:sp>
      <p:sp>
        <p:nvSpPr>
          <p:cNvPr id="290" name="Google Shape;290;p25"/>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000"/>
              <a:buChar char="◼"/>
            </a:pPr>
            <a:r>
              <a:rPr lang="en-US" dirty="0">
                <a:solidFill>
                  <a:schemeClr val="dk1"/>
                </a:solidFill>
              </a:rPr>
              <a:t>Typically, 9-12</a:t>
            </a:r>
            <a:r>
              <a:rPr lang="en-US" dirty="0">
                <a:solidFill>
                  <a:schemeClr val="dk1"/>
                </a:solidFill>
                <a:latin typeface="Libre Franklin Medium"/>
                <a:ea typeface="Libre Franklin Medium"/>
                <a:cs typeface="Libre Franklin Medium"/>
                <a:sym typeface="Libre Franklin Medium"/>
              </a:rPr>
              <a:t>(PhD) and </a:t>
            </a:r>
            <a:r>
              <a:rPr lang="en-US" dirty="0">
                <a:solidFill>
                  <a:schemeClr val="dk1"/>
                </a:solidFill>
              </a:rPr>
              <a:t>5</a:t>
            </a:r>
            <a:r>
              <a:rPr lang="en-US" dirty="0">
                <a:solidFill>
                  <a:schemeClr val="dk1"/>
                </a:solidFill>
                <a:latin typeface="Libre Franklin Medium"/>
                <a:ea typeface="Libre Franklin Medium"/>
                <a:cs typeface="Libre Franklin Medium"/>
                <a:sym typeface="Libre Franklin Medium"/>
              </a:rPr>
              <a:t>-7(MS) new supported admissions per year </a:t>
            </a:r>
          </a:p>
          <a:p>
            <a:pPr marL="0" lvl="0" indent="0" algn="l" rtl="0">
              <a:spcBef>
                <a:spcPts val="0"/>
              </a:spcBef>
              <a:spcAft>
                <a:spcPts val="0"/>
              </a:spcAft>
              <a:buSzPts val="2000"/>
              <a:buNone/>
            </a:pPr>
            <a:endParaRPr dirty="0"/>
          </a:p>
          <a:p>
            <a:pPr marL="0" lvl="0" indent="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Types of Financial Support (# Currently Holding)</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Graduate School Master’s Award and Doctoral Award (1)</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Research Assistantship (14)</a:t>
            </a:r>
          </a:p>
          <a:p>
            <a:pPr marL="548640" lvl="2" indent="-182880" algn="l" rtl="0">
              <a:spcBef>
                <a:spcPts val="400"/>
              </a:spcBef>
              <a:spcAft>
                <a:spcPts val="0"/>
              </a:spcAft>
              <a:buSzPts val="2000"/>
              <a:buChar char="▪"/>
            </a:pPr>
            <a:r>
              <a:rPr lang="en-US" sz="2000" dirty="0">
                <a:solidFill>
                  <a:schemeClr val="dk1"/>
                </a:solidFill>
              </a:rPr>
              <a:t>Internship (2)</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Teaching Assistantship (</a:t>
            </a:r>
            <a:r>
              <a:rPr lang="en-US" sz="2000" dirty="0">
                <a:solidFill>
                  <a:schemeClr val="dk1"/>
                </a:solidFill>
              </a:rPr>
              <a:t>29</a:t>
            </a:r>
            <a:r>
              <a:rPr lang="en-US" sz="2000" dirty="0">
                <a:solidFill>
                  <a:schemeClr val="dk1"/>
                </a:solidFill>
                <a:latin typeface="Libre Franklin Medium"/>
                <a:ea typeface="Libre Franklin Medium"/>
                <a:cs typeface="Libre Franklin Medium"/>
                <a:sym typeface="Libre Franklin Medium"/>
              </a:rPr>
              <a:t>)</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Consulting Assistantship (5)</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Graduate School Assistantship (1)</a:t>
            </a:r>
            <a:endParaRPr dirty="0"/>
          </a:p>
          <a:p>
            <a:pPr marL="548640" lvl="2" indent="-182880" algn="l" rtl="0">
              <a:spcBef>
                <a:spcPts val="400"/>
              </a:spcBef>
              <a:spcAft>
                <a:spcPts val="0"/>
              </a:spcAft>
              <a:buSzPts val="2000"/>
              <a:buChar char="▪"/>
            </a:pPr>
            <a:r>
              <a:rPr lang="en-US" sz="2000" dirty="0" err="1">
                <a:solidFill>
                  <a:schemeClr val="dk1"/>
                </a:solidFill>
                <a:latin typeface="Libre Franklin Medium"/>
                <a:ea typeface="Libre Franklin Medium"/>
                <a:cs typeface="Libre Franklin Medium"/>
                <a:sym typeface="Libre Franklin Medium"/>
              </a:rPr>
              <a:t>MAGNet</a:t>
            </a:r>
            <a:r>
              <a:rPr lang="en-US" sz="2000" dirty="0">
                <a:solidFill>
                  <a:schemeClr val="dk1"/>
                </a:solidFill>
                <a:latin typeface="Libre Franklin Medium"/>
                <a:ea typeface="Libre Franklin Medium"/>
                <a:cs typeface="Libre Franklin Medium"/>
                <a:sym typeface="Libre Franklin Medium"/>
              </a:rPr>
              <a:t> Program sponsored by State Farm (4)</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Graduate Out-of-State Tuition Waivers (1)</a:t>
            </a:r>
            <a:endParaRPr dirty="0"/>
          </a:p>
          <a:p>
            <a:pPr marL="548640" lvl="2" indent="-182880" algn="l" rtl="0">
              <a:spcBef>
                <a:spcPts val="400"/>
              </a:spcBef>
              <a:spcAft>
                <a:spcPts val="0"/>
              </a:spcAft>
              <a:buSzPts val="2000"/>
              <a:buChar char="▪"/>
            </a:pPr>
            <a:r>
              <a:rPr lang="en-US" sz="2000" dirty="0">
                <a:solidFill>
                  <a:schemeClr val="dk1"/>
                </a:solidFill>
                <a:latin typeface="Libre Franklin Medium"/>
                <a:ea typeface="Libre Franklin Medium"/>
                <a:cs typeface="Libre Franklin Medium"/>
                <a:sym typeface="Libre Franklin Medium"/>
              </a:rPr>
              <a:t>Regent’s Out-of-State Tuition Waivers (1)</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sz="2800" dirty="0" err="1">
                <a:solidFill>
                  <a:srgbClr val="FF0000"/>
                </a:solidFill>
                <a:latin typeface="Libre Franklin Medium"/>
                <a:ea typeface="Libre Franklin Medium"/>
                <a:cs typeface="Libre Franklin Medium"/>
                <a:sym typeface="Libre Franklin Medium"/>
              </a:rPr>
              <a:t>MAGNet</a:t>
            </a:r>
            <a:r>
              <a:rPr lang="en-US" sz="2800" dirty="0">
                <a:solidFill>
                  <a:srgbClr val="FF0000"/>
                </a:solidFill>
                <a:latin typeface="Libre Franklin Medium"/>
                <a:ea typeface="Libre Franklin Medium"/>
                <a:cs typeface="Libre Franklin Medium"/>
                <a:sym typeface="Libre Franklin Medium"/>
              </a:rPr>
              <a:t> </a:t>
            </a:r>
            <a:r>
              <a:rPr lang="en-US" sz="2800" dirty="0" err="1">
                <a:solidFill>
                  <a:srgbClr val="FF0000"/>
                </a:solidFill>
                <a:latin typeface="Libre Franklin Medium"/>
                <a:ea typeface="Libre Franklin Medium"/>
                <a:cs typeface="Libre Franklin Medium"/>
                <a:sym typeface="Libre Franklin Medium"/>
              </a:rPr>
              <a:t>INtern</a:t>
            </a:r>
            <a:r>
              <a:rPr lang="en-US" sz="2800" dirty="0">
                <a:solidFill>
                  <a:srgbClr val="FF0000"/>
                </a:solidFill>
                <a:latin typeface="Libre Franklin Medium"/>
                <a:ea typeface="Libre Franklin Medium"/>
                <a:cs typeface="Libre Franklin Medium"/>
                <a:sym typeface="Libre Franklin Medium"/>
              </a:rPr>
              <a:t> PROGRAM (STATE FARM)</a:t>
            </a:r>
            <a:endParaRPr sz="2800" dirty="0">
              <a:solidFill>
                <a:srgbClr val="FF0000"/>
              </a:solidFill>
            </a:endParaRPr>
          </a:p>
        </p:txBody>
      </p:sp>
      <p:sp>
        <p:nvSpPr>
          <p:cNvPr id="297" name="Google Shape;297;p26"/>
          <p:cNvSpPr txBox="1">
            <a:spLocks noGrp="1"/>
          </p:cNvSpPr>
          <p:nvPr>
            <p:ph type="body" idx="1"/>
          </p:nvPr>
        </p:nvSpPr>
        <p:spPr>
          <a:xfrm>
            <a:off x="380999" y="1719071"/>
            <a:ext cx="8407893" cy="468172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Open to MS students only</a:t>
            </a:r>
            <a:endParaRPr dirty="0"/>
          </a:p>
          <a:p>
            <a:pPr marL="0" lvl="0" indent="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Must be a US citizen or permanent resident</a:t>
            </a:r>
          </a:p>
          <a:p>
            <a:pPr marL="0" lvl="0" indent="0" algn="l" rtl="0">
              <a:spcBef>
                <a:spcPts val="400"/>
              </a:spcBef>
              <a:spcAft>
                <a:spcPts val="0"/>
              </a:spcAft>
              <a:buSzPts val="2000"/>
              <a:buChar char="◼"/>
            </a:pPr>
            <a:r>
              <a:rPr lang="en-US" dirty="0">
                <a:solidFill>
                  <a:schemeClr val="dk1"/>
                </a:solidFill>
              </a:rPr>
              <a:t> About 4 new students selected each year</a:t>
            </a:r>
            <a:endParaRPr dirty="0"/>
          </a:p>
          <a:p>
            <a:pPr marL="0" lvl="0" indent="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Interviews on site or by phone</a:t>
            </a:r>
            <a:endParaRPr dirty="0"/>
          </a:p>
          <a:p>
            <a:pPr marL="0" lvl="0" indent="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Summer internship plus </a:t>
            </a:r>
            <a:r>
              <a:rPr lang="en-US" dirty="0">
                <a:solidFill>
                  <a:schemeClr val="dk1"/>
                </a:solidFill>
              </a:rPr>
              <a:t>1</a:t>
            </a:r>
            <a:r>
              <a:rPr lang="en-US" dirty="0">
                <a:solidFill>
                  <a:schemeClr val="dk1"/>
                </a:solidFill>
                <a:latin typeface="Libre Franklin Medium"/>
                <a:ea typeface="Libre Franklin Medium"/>
                <a:cs typeface="Libre Franklin Medium"/>
                <a:sym typeface="Libre Franklin Medium"/>
              </a:rPr>
              <a:t>-year (or 2-year) assistantship</a:t>
            </a:r>
            <a:endParaRPr dirty="0"/>
          </a:p>
          <a:p>
            <a:pPr marL="0" lvl="0" indent="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20 hours per week</a:t>
            </a:r>
            <a:endParaRPr dirty="0"/>
          </a:p>
          <a:p>
            <a:pPr marL="0" lvl="0" indent="0" algn="l" rtl="0">
              <a:spcBef>
                <a:spcPts val="400"/>
              </a:spcBef>
              <a:spcAft>
                <a:spcPts val="0"/>
              </a:spcAft>
              <a:buSzPts val="2000"/>
              <a:buChar char="◼"/>
            </a:pPr>
            <a:r>
              <a:rPr lang="en-US" dirty="0">
                <a:solidFill>
                  <a:schemeClr val="dk1"/>
                </a:solidFill>
                <a:latin typeface="Libre Franklin Medium"/>
                <a:ea typeface="Libre Franklin Medium"/>
                <a:cs typeface="Libre Franklin Medium"/>
                <a:sym typeface="Libre Franklin Medium"/>
              </a:rPr>
              <a:t>Supervised by State Farm </a:t>
            </a:r>
          </a:p>
          <a:p>
            <a:pPr marL="0" lvl="0" indent="0" algn="l" rtl="0">
              <a:spcBef>
                <a:spcPts val="400"/>
              </a:spcBef>
              <a:spcAft>
                <a:spcPts val="0"/>
              </a:spcAft>
              <a:buSzPts val="2000"/>
              <a:buChar char="◼"/>
            </a:pPr>
            <a:r>
              <a:rPr lang="en-US" dirty="0">
                <a:solidFill>
                  <a:schemeClr val="dk1"/>
                </a:solidFill>
              </a:rPr>
              <a:t> Opportunity to be hired by State Farm upon graduation with MS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rmAutofit/>
          </a:bodyPr>
          <a:lstStyle/>
          <a:p>
            <a:pPr marL="274320" lvl="0" indent="-228600" algn="l" rtl="0">
              <a:spcBef>
                <a:spcPts val="0"/>
              </a:spcBef>
              <a:spcAft>
                <a:spcPts val="0"/>
              </a:spcAft>
              <a:buSzPts val="2400"/>
              <a:buChar char="◼"/>
            </a:pPr>
            <a:r>
              <a:rPr lang="en-US" sz="2400" dirty="0">
                <a:solidFill>
                  <a:schemeClr val="dk1"/>
                </a:solidFill>
              </a:rPr>
              <a:t>Much information available at </a:t>
            </a:r>
            <a:r>
              <a:rPr lang="en-US" sz="2400" dirty="0">
                <a:solidFill>
                  <a:srgbClr val="FF0000"/>
                </a:solidFill>
              </a:rPr>
              <a:t>www.stat.uga.edu</a:t>
            </a:r>
            <a:endParaRPr dirty="0"/>
          </a:p>
          <a:p>
            <a:pPr marL="45720" lvl="0" indent="0" algn="l" rtl="0">
              <a:spcBef>
                <a:spcPts val="480"/>
              </a:spcBef>
              <a:spcAft>
                <a:spcPts val="0"/>
              </a:spcAft>
              <a:buSzPts val="2400"/>
              <a:buNone/>
            </a:pPr>
            <a:endParaRPr sz="2400" dirty="0"/>
          </a:p>
          <a:p>
            <a:pPr marL="274320" lvl="0" indent="-228600" algn="l" rtl="0">
              <a:spcBef>
                <a:spcPts val="480"/>
              </a:spcBef>
              <a:spcAft>
                <a:spcPts val="0"/>
              </a:spcAft>
              <a:buSzPts val="2400"/>
              <a:buChar char="◼"/>
            </a:pPr>
            <a:r>
              <a:rPr lang="en-US" sz="2400" dirty="0">
                <a:solidFill>
                  <a:schemeClr val="dk1"/>
                </a:solidFill>
              </a:rPr>
              <a:t>If you have any questions, feel free to email the Graduate Coordinator for Admissions:  Dr. Jaxk Reeves, jaxk@uga.edu </a:t>
            </a:r>
            <a:endParaRPr dirty="0"/>
          </a:p>
          <a:p>
            <a:pPr marL="365760" lvl="1" indent="0" algn="l" rtl="0">
              <a:spcBef>
                <a:spcPts val="480"/>
              </a:spcBef>
              <a:spcAft>
                <a:spcPts val="0"/>
              </a:spcAft>
              <a:buSzPts val="2400"/>
              <a:buNone/>
            </a:pPr>
            <a:endParaRPr sz="2400" dirty="0">
              <a:solidFill>
                <a:schemeClr val="dk1"/>
              </a:solidFill>
            </a:endParaRPr>
          </a:p>
        </p:txBody>
      </p:sp>
      <p:sp>
        <p:nvSpPr>
          <p:cNvPr id="323" name="Google Shape;323;p3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t>CONTACTS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18062-789C-45E9-9487-9D1E1DE5FDE4}"/>
              </a:ext>
            </a:extLst>
          </p:cNvPr>
          <p:cNvSpPr>
            <a:spLocks noGrp="1"/>
          </p:cNvSpPr>
          <p:nvPr>
            <p:ph type="body" idx="1"/>
          </p:nvPr>
        </p:nvSpPr>
        <p:spPr/>
        <p:txBody>
          <a:bodyPr/>
          <a:lstStyle/>
          <a:p>
            <a:r>
              <a:rPr lang="en-US" dirty="0"/>
              <a:t>.</a:t>
            </a:r>
          </a:p>
        </p:txBody>
      </p:sp>
      <p:sp>
        <p:nvSpPr>
          <p:cNvPr id="3" name="Title 2">
            <a:extLst>
              <a:ext uri="{FF2B5EF4-FFF2-40B4-BE49-F238E27FC236}">
                <a16:creationId xmlns:a16="http://schemas.microsoft.com/office/drawing/2014/main" id="{07D8D027-617B-4452-916A-60F354D72139}"/>
              </a:ext>
            </a:extLst>
          </p:cNvPr>
          <p:cNvSpPr>
            <a:spLocks noGrp="1"/>
          </p:cNvSpPr>
          <p:nvPr>
            <p:ph type="title"/>
          </p:nvPr>
        </p:nvSpPr>
        <p:spPr/>
        <p:txBody>
          <a:bodyPr/>
          <a:lstStyle/>
          <a:p>
            <a:r>
              <a:rPr lang="en-US" dirty="0"/>
              <a:t>Program for Open House</a:t>
            </a:r>
          </a:p>
        </p:txBody>
      </p:sp>
      <p:graphicFrame>
        <p:nvGraphicFramePr>
          <p:cNvPr id="4" name="Table 3">
            <a:extLst>
              <a:ext uri="{FF2B5EF4-FFF2-40B4-BE49-F238E27FC236}">
                <a16:creationId xmlns:a16="http://schemas.microsoft.com/office/drawing/2014/main" id="{0D85AA7B-8BE9-4898-98F6-070C04B4EF6C}"/>
              </a:ext>
            </a:extLst>
          </p:cNvPr>
          <p:cNvGraphicFramePr>
            <a:graphicFrameLocks noGrp="1"/>
          </p:cNvGraphicFramePr>
          <p:nvPr>
            <p:extLst>
              <p:ext uri="{D42A27DB-BD31-4B8C-83A1-F6EECF244321}">
                <p14:modId xmlns:p14="http://schemas.microsoft.com/office/powerpoint/2010/main" val="2952489148"/>
              </p:ext>
            </p:extLst>
          </p:nvPr>
        </p:nvGraphicFramePr>
        <p:xfrm>
          <a:off x="609600" y="1840523"/>
          <a:ext cx="8326170" cy="2773729"/>
        </p:xfrm>
        <a:graphic>
          <a:graphicData uri="http://schemas.openxmlformats.org/drawingml/2006/table">
            <a:tbl>
              <a:tblPr firstRow="1" bandRow="1">
                <a:tableStyleId>{B89EDF4A-CA84-4221-968C-7100D5EC0CBC}</a:tableStyleId>
              </a:tblPr>
              <a:tblGrid>
                <a:gridCol w="3833446">
                  <a:extLst>
                    <a:ext uri="{9D8B030D-6E8A-4147-A177-3AD203B41FA5}">
                      <a16:colId xmlns:a16="http://schemas.microsoft.com/office/drawing/2014/main" val="464043875"/>
                    </a:ext>
                  </a:extLst>
                </a:gridCol>
                <a:gridCol w="4492724">
                  <a:extLst>
                    <a:ext uri="{9D8B030D-6E8A-4147-A177-3AD203B41FA5}">
                      <a16:colId xmlns:a16="http://schemas.microsoft.com/office/drawing/2014/main" val="2926979105"/>
                    </a:ext>
                  </a:extLst>
                </a:gridCol>
              </a:tblGrid>
              <a:tr h="535509">
                <a:tc>
                  <a:txBody>
                    <a:bodyPr/>
                    <a:lstStyle/>
                    <a:p>
                      <a:r>
                        <a:rPr lang="en-US" sz="2000" dirty="0"/>
                        <a:t>Speaker</a:t>
                      </a:r>
                    </a:p>
                  </a:txBody>
                  <a:tcPr/>
                </a:tc>
                <a:tc>
                  <a:txBody>
                    <a:bodyPr/>
                    <a:lstStyle/>
                    <a:p>
                      <a:r>
                        <a:rPr lang="en-US" sz="2000" dirty="0"/>
                        <a:t>Topic</a:t>
                      </a:r>
                    </a:p>
                  </a:txBody>
                  <a:tcPr/>
                </a:tc>
                <a:extLst>
                  <a:ext uri="{0D108BD9-81ED-4DB2-BD59-A6C34878D82A}">
                    <a16:rowId xmlns:a16="http://schemas.microsoft.com/office/drawing/2014/main" val="30120300"/>
                  </a:ext>
                </a:extLst>
              </a:tr>
              <a:tr h="447644">
                <a:tc>
                  <a:txBody>
                    <a:bodyPr/>
                    <a:lstStyle/>
                    <a:p>
                      <a:r>
                        <a:rPr lang="en-US" sz="2000" b="1" dirty="0">
                          <a:solidFill>
                            <a:srgbClr val="0070C0"/>
                          </a:solidFill>
                        </a:rPr>
                        <a:t>Dr. TN Sriram; Dept. Head</a:t>
                      </a:r>
                    </a:p>
                  </a:txBody>
                  <a:tcPr/>
                </a:tc>
                <a:tc>
                  <a:txBody>
                    <a:bodyPr/>
                    <a:lstStyle/>
                    <a:p>
                      <a:r>
                        <a:rPr lang="en-US" sz="2000" b="1" dirty="0">
                          <a:solidFill>
                            <a:srgbClr val="0070C0"/>
                          </a:solidFill>
                        </a:rPr>
                        <a:t>Introduction to Statistics Department</a:t>
                      </a:r>
                    </a:p>
                  </a:txBody>
                  <a:tcPr/>
                </a:tc>
                <a:extLst>
                  <a:ext uri="{0D108BD9-81ED-4DB2-BD59-A6C34878D82A}">
                    <a16:rowId xmlns:a16="http://schemas.microsoft.com/office/drawing/2014/main" val="1740756396"/>
                  </a:ext>
                </a:extLst>
              </a:tr>
              <a:tr h="447644">
                <a:tc>
                  <a:txBody>
                    <a:bodyPr/>
                    <a:lstStyle/>
                    <a:p>
                      <a:r>
                        <a:rPr lang="en-US" sz="2000" dirty="0">
                          <a:solidFill>
                            <a:srgbClr val="00B050"/>
                          </a:solidFill>
                        </a:rPr>
                        <a:t>Dr. Jaxk Reeves, Grad Coord-I</a:t>
                      </a:r>
                    </a:p>
                  </a:txBody>
                  <a:tcPr/>
                </a:tc>
                <a:tc>
                  <a:txBody>
                    <a:bodyPr/>
                    <a:lstStyle/>
                    <a:p>
                      <a:r>
                        <a:rPr lang="en-US" sz="2000" dirty="0">
                          <a:solidFill>
                            <a:srgbClr val="00B050"/>
                          </a:solidFill>
                        </a:rPr>
                        <a:t>Statistics Graduate Programs</a:t>
                      </a:r>
                    </a:p>
                  </a:txBody>
                  <a:tcPr/>
                </a:tc>
                <a:extLst>
                  <a:ext uri="{0D108BD9-81ED-4DB2-BD59-A6C34878D82A}">
                    <a16:rowId xmlns:a16="http://schemas.microsoft.com/office/drawing/2014/main" val="3726947877"/>
                  </a:ext>
                </a:extLst>
              </a:tr>
              <a:tr h="447644">
                <a:tc>
                  <a:txBody>
                    <a:bodyPr/>
                    <a:lstStyle/>
                    <a:p>
                      <a:r>
                        <a:rPr lang="en-US" sz="2000" dirty="0">
                          <a:solidFill>
                            <a:srgbClr val="0070C0"/>
                          </a:solidFill>
                        </a:rPr>
                        <a:t>Dr. Dan Hall; SCC Director</a:t>
                      </a:r>
                    </a:p>
                  </a:txBody>
                  <a:tcPr/>
                </a:tc>
                <a:tc>
                  <a:txBody>
                    <a:bodyPr/>
                    <a:lstStyle/>
                    <a:p>
                      <a:r>
                        <a:rPr lang="en-US" sz="2000" dirty="0">
                          <a:solidFill>
                            <a:srgbClr val="0070C0"/>
                          </a:solidFill>
                        </a:rPr>
                        <a:t>UGA Statistical Consulting Center</a:t>
                      </a:r>
                    </a:p>
                  </a:txBody>
                  <a:tcPr/>
                </a:tc>
                <a:extLst>
                  <a:ext uri="{0D108BD9-81ED-4DB2-BD59-A6C34878D82A}">
                    <a16:rowId xmlns:a16="http://schemas.microsoft.com/office/drawing/2014/main" val="3900054754"/>
                  </a:ext>
                </a:extLst>
              </a:tr>
              <a:tr h="447644">
                <a:tc>
                  <a:txBody>
                    <a:bodyPr/>
                    <a:lstStyle/>
                    <a:p>
                      <a:r>
                        <a:rPr lang="en-US" sz="2000" dirty="0">
                          <a:solidFill>
                            <a:srgbClr val="FF0000"/>
                          </a:solidFill>
                        </a:rPr>
                        <a:t>Graduate Student Panel</a:t>
                      </a:r>
                    </a:p>
                  </a:txBody>
                  <a:tcPr/>
                </a:tc>
                <a:tc>
                  <a:txBody>
                    <a:bodyPr/>
                    <a:lstStyle/>
                    <a:p>
                      <a:r>
                        <a:rPr lang="en-US" sz="2000" dirty="0">
                          <a:solidFill>
                            <a:srgbClr val="FF0000"/>
                          </a:solidFill>
                        </a:rPr>
                        <a:t>Graduate Student Experiences/ Q&amp;A</a:t>
                      </a:r>
                    </a:p>
                  </a:txBody>
                  <a:tcPr/>
                </a:tc>
                <a:extLst>
                  <a:ext uri="{0D108BD9-81ED-4DB2-BD59-A6C34878D82A}">
                    <a16:rowId xmlns:a16="http://schemas.microsoft.com/office/drawing/2014/main" val="1544145925"/>
                  </a:ext>
                </a:extLst>
              </a:tr>
              <a:tr h="447644">
                <a:tc>
                  <a:txBody>
                    <a:bodyPr/>
                    <a:lstStyle/>
                    <a:p>
                      <a:r>
                        <a:rPr lang="en-US" sz="2000" dirty="0">
                          <a:solidFill>
                            <a:srgbClr val="00B050"/>
                          </a:solidFill>
                        </a:rPr>
                        <a:t>Dr. Liang Liu; Grad Coord-II</a:t>
                      </a:r>
                    </a:p>
                  </a:txBody>
                  <a:tcPr/>
                </a:tc>
                <a:tc>
                  <a:txBody>
                    <a:bodyPr/>
                    <a:lstStyle/>
                    <a:p>
                      <a:r>
                        <a:rPr lang="en-US" sz="2000" dirty="0">
                          <a:solidFill>
                            <a:srgbClr val="00B050"/>
                          </a:solidFill>
                        </a:rPr>
                        <a:t>How to Apply, Deadlines &amp; Support</a:t>
                      </a:r>
                    </a:p>
                  </a:txBody>
                  <a:tcPr/>
                </a:tc>
                <a:extLst>
                  <a:ext uri="{0D108BD9-81ED-4DB2-BD59-A6C34878D82A}">
                    <a16:rowId xmlns:a16="http://schemas.microsoft.com/office/drawing/2014/main" val="382521084"/>
                  </a:ext>
                </a:extLst>
              </a:tr>
            </a:tbl>
          </a:graphicData>
        </a:graphic>
      </p:graphicFrame>
    </p:spTree>
    <p:extLst>
      <p:ext uri="{BB962C8B-B14F-4D97-AF65-F5344CB8AC3E}">
        <p14:creationId xmlns:p14="http://schemas.microsoft.com/office/powerpoint/2010/main" val="218118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body" idx="1"/>
          </p:nvPr>
        </p:nvSpPr>
        <p:spPr>
          <a:xfrm>
            <a:off x="457200" y="1676400"/>
            <a:ext cx="8305800" cy="4876800"/>
          </a:xfrm>
          <a:prstGeom prst="rect">
            <a:avLst/>
          </a:prstGeom>
          <a:noFill/>
          <a:ln>
            <a:noFill/>
          </a:ln>
        </p:spPr>
        <p:txBody>
          <a:bodyPr spcFirstLastPara="1" wrap="square" lIns="91425" tIns="45700" rIns="91425" bIns="45700" anchor="t" anchorCtr="0">
            <a:normAutofit fontScale="92500" lnSpcReduction="20000"/>
          </a:bodyPr>
          <a:lstStyle/>
          <a:p>
            <a:pPr marL="274320" lvl="0" indent="-228631" algn="l" rtl="0">
              <a:spcBef>
                <a:spcPts val="0"/>
              </a:spcBef>
              <a:spcAft>
                <a:spcPts val="0"/>
              </a:spcAft>
              <a:buSzPct val="100000"/>
              <a:buChar char="◼"/>
            </a:pPr>
            <a:r>
              <a:rPr lang="en-US" sz="2900" dirty="0">
                <a:solidFill>
                  <a:schemeClr val="dk1"/>
                </a:solidFill>
              </a:rPr>
              <a:t>Physical Science</a:t>
            </a:r>
            <a:endParaRPr dirty="0"/>
          </a:p>
          <a:p>
            <a:pPr marL="548640" lvl="1" indent="-182911" algn="l" rtl="0">
              <a:spcBef>
                <a:spcPts val="462"/>
              </a:spcBef>
              <a:spcAft>
                <a:spcPts val="0"/>
              </a:spcAft>
              <a:buSzPct val="100000"/>
              <a:buChar char="▪"/>
            </a:pPr>
            <a:r>
              <a:rPr lang="en-US" sz="2500" dirty="0">
                <a:solidFill>
                  <a:schemeClr val="dk1"/>
                </a:solidFill>
              </a:rPr>
              <a:t>Astronomy, Chemistry, Physics</a:t>
            </a:r>
            <a:endParaRPr dirty="0"/>
          </a:p>
          <a:p>
            <a:pPr marL="274320" lvl="0" indent="-228631" algn="l" rtl="0">
              <a:spcBef>
                <a:spcPts val="536"/>
              </a:spcBef>
              <a:spcAft>
                <a:spcPts val="0"/>
              </a:spcAft>
              <a:buSzPct val="100000"/>
              <a:buChar char="◼"/>
            </a:pPr>
            <a:r>
              <a:rPr lang="en-US" sz="2900" dirty="0">
                <a:solidFill>
                  <a:schemeClr val="dk1"/>
                </a:solidFill>
              </a:rPr>
              <a:t>Health and Medicine</a:t>
            </a:r>
            <a:endParaRPr dirty="0"/>
          </a:p>
          <a:p>
            <a:pPr marL="548640" lvl="1" indent="-182911" algn="l" rtl="0">
              <a:spcBef>
                <a:spcPts val="462"/>
              </a:spcBef>
              <a:spcAft>
                <a:spcPts val="0"/>
              </a:spcAft>
              <a:buSzPct val="100000"/>
              <a:buChar char="▪"/>
            </a:pPr>
            <a:r>
              <a:rPr lang="en-US" sz="2500" dirty="0">
                <a:solidFill>
                  <a:schemeClr val="dk1"/>
                </a:solidFill>
              </a:rPr>
              <a:t>Biology, Genetics, Clinical Trials, Epidemiology, Pharmacology</a:t>
            </a:r>
            <a:endParaRPr dirty="0"/>
          </a:p>
          <a:p>
            <a:pPr marL="274320" lvl="0" indent="-228631" algn="l" rtl="0">
              <a:spcBef>
                <a:spcPts val="536"/>
              </a:spcBef>
              <a:spcAft>
                <a:spcPts val="0"/>
              </a:spcAft>
              <a:buSzPct val="100000"/>
              <a:buChar char="◼"/>
            </a:pPr>
            <a:r>
              <a:rPr lang="en-US" sz="2900" dirty="0">
                <a:solidFill>
                  <a:schemeClr val="dk1"/>
                </a:solidFill>
              </a:rPr>
              <a:t>Social Science</a:t>
            </a:r>
            <a:endParaRPr dirty="0"/>
          </a:p>
          <a:p>
            <a:pPr marL="548640" lvl="1" indent="-182911" algn="l" rtl="0">
              <a:spcBef>
                <a:spcPts val="462"/>
              </a:spcBef>
              <a:spcAft>
                <a:spcPts val="0"/>
              </a:spcAft>
              <a:buSzPct val="100000"/>
              <a:buChar char="▪"/>
            </a:pPr>
            <a:r>
              <a:rPr lang="en-US" sz="2500" dirty="0">
                <a:solidFill>
                  <a:schemeClr val="dk1"/>
                </a:solidFill>
              </a:rPr>
              <a:t>Education, Psychology, Anthropology</a:t>
            </a:r>
            <a:endParaRPr dirty="0"/>
          </a:p>
          <a:p>
            <a:pPr marL="274320" lvl="0" indent="-228631" algn="l" rtl="0">
              <a:spcBef>
                <a:spcPts val="536"/>
              </a:spcBef>
              <a:spcAft>
                <a:spcPts val="0"/>
              </a:spcAft>
              <a:buSzPct val="100000"/>
              <a:buChar char="◼"/>
            </a:pPr>
            <a:r>
              <a:rPr lang="en-US" sz="2900" dirty="0">
                <a:solidFill>
                  <a:schemeClr val="dk1"/>
                </a:solidFill>
              </a:rPr>
              <a:t>Government</a:t>
            </a:r>
            <a:endParaRPr dirty="0"/>
          </a:p>
          <a:p>
            <a:pPr marL="548640" lvl="1" indent="-182911" algn="l" rtl="0">
              <a:spcBef>
                <a:spcPts val="462"/>
              </a:spcBef>
              <a:spcAft>
                <a:spcPts val="0"/>
              </a:spcAft>
              <a:buSzPct val="100000"/>
              <a:buChar char="▪"/>
            </a:pPr>
            <a:r>
              <a:rPr lang="en-US" sz="2500" dirty="0">
                <a:solidFill>
                  <a:schemeClr val="dk1"/>
                </a:solidFill>
              </a:rPr>
              <a:t>Census, Law, National Defense</a:t>
            </a:r>
            <a:endParaRPr dirty="0"/>
          </a:p>
          <a:p>
            <a:pPr marL="274320" lvl="0" indent="-228631" algn="l" rtl="0">
              <a:spcBef>
                <a:spcPts val="536"/>
              </a:spcBef>
              <a:spcAft>
                <a:spcPts val="0"/>
              </a:spcAft>
              <a:buSzPct val="100000"/>
              <a:buChar char="◼"/>
            </a:pPr>
            <a:r>
              <a:rPr lang="en-US" sz="2900" dirty="0">
                <a:solidFill>
                  <a:schemeClr val="dk1"/>
                </a:solidFill>
              </a:rPr>
              <a:t>Business and Economics</a:t>
            </a:r>
            <a:endParaRPr dirty="0"/>
          </a:p>
          <a:p>
            <a:pPr marL="548640" lvl="1" indent="-182911" algn="l" rtl="0">
              <a:spcBef>
                <a:spcPts val="462"/>
              </a:spcBef>
              <a:spcAft>
                <a:spcPts val="0"/>
              </a:spcAft>
              <a:buSzPct val="100000"/>
              <a:buChar char="▪"/>
            </a:pPr>
            <a:r>
              <a:rPr lang="en-US" sz="2500" dirty="0">
                <a:solidFill>
                  <a:schemeClr val="dk1"/>
                </a:solidFill>
              </a:rPr>
              <a:t>Marketing, Financial Analysis</a:t>
            </a:r>
            <a:endParaRPr dirty="0"/>
          </a:p>
          <a:p>
            <a:pPr marL="274320" lvl="0" indent="-228631" algn="l" rtl="0">
              <a:spcBef>
                <a:spcPts val="536"/>
              </a:spcBef>
              <a:spcAft>
                <a:spcPts val="0"/>
              </a:spcAft>
              <a:buSzPct val="100000"/>
              <a:buChar char="◼"/>
            </a:pPr>
            <a:r>
              <a:rPr lang="en-US" sz="2900" dirty="0">
                <a:solidFill>
                  <a:schemeClr val="dk1"/>
                </a:solidFill>
              </a:rPr>
              <a:t>Environment</a:t>
            </a:r>
            <a:endParaRPr dirty="0"/>
          </a:p>
          <a:p>
            <a:pPr marL="548640" lvl="1" indent="-182911" algn="l" rtl="0">
              <a:spcBef>
                <a:spcPts val="462"/>
              </a:spcBef>
              <a:spcAft>
                <a:spcPts val="0"/>
              </a:spcAft>
              <a:buSzPct val="100000"/>
              <a:buChar char="▪"/>
            </a:pPr>
            <a:r>
              <a:rPr lang="en-US" sz="2500" dirty="0">
                <a:solidFill>
                  <a:schemeClr val="dk1"/>
                </a:solidFill>
              </a:rPr>
              <a:t>Agriculture, Ecology, Forestry, Animal Population</a:t>
            </a:r>
            <a:endParaRPr dirty="0"/>
          </a:p>
          <a:p>
            <a:pPr marL="365760" lvl="1" indent="0" algn="l" rtl="0">
              <a:spcBef>
                <a:spcPts val="462"/>
              </a:spcBef>
              <a:spcAft>
                <a:spcPts val="0"/>
              </a:spcAft>
              <a:buSzPct val="100000"/>
              <a:buNone/>
            </a:pPr>
            <a:endParaRPr sz="2500" dirty="0">
              <a:solidFill>
                <a:schemeClr val="dk1"/>
              </a:solidFill>
            </a:endParaRPr>
          </a:p>
          <a:p>
            <a:pPr marL="274320" lvl="0" indent="-58293" algn="l" rtl="0">
              <a:spcBef>
                <a:spcPts val="536"/>
              </a:spcBef>
              <a:spcAft>
                <a:spcPts val="0"/>
              </a:spcAft>
              <a:buSzPct val="100000"/>
              <a:buNone/>
            </a:pPr>
            <a:endParaRPr sz="2900" dirty="0">
              <a:solidFill>
                <a:schemeClr val="dk1"/>
              </a:solidFill>
            </a:endParaRPr>
          </a:p>
          <a:p>
            <a:pPr marL="45720" lvl="0" indent="0" algn="l" rtl="0">
              <a:spcBef>
                <a:spcPts val="536"/>
              </a:spcBef>
              <a:spcAft>
                <a:spcPts val="0"/>
              </a:spcAft>
              <a:buSzPct val="100000"/>
              <a:buNone/>
            </a:pPr>
            <a:endParaRPr sz="2900" dirty="0">
              <a:solidFill>
                <a:schemeClr val="dk1"/>
              </a:solidFill>
            </a:endParaRPr>
          </a:p>
          <a:p>
            <a:pPr marL="45720" lvl="0" indent="0" algn="l" rtl="0">
              <a:spcBef>
                <a:spcPts val="518"/>
              </a:spcBef>
              <a:spcAft>
                <a:spcPts val="0"/>
              </a:spcAft>
              <a:buSzPct val="100000"/>
              <a:buNone/>
            </a:pPr>
            <a:endParaRPr dirty="0"/>
          </a:p>
          <a:p>
            <a:pPr marL="274320" lvl="0" indent="-64135" algn="l" rtl="0">
              <a:spcBef>
                <a:spcPts val="518"/>
              </a:spcBef>
              <a:spcAft>
                <a:spcPts val="0"/>
              </a:spcAft>
              <a:buSzPct val="100000"/>
              <a:buNone/>
            </a:pPr>
            <a:endParaRPr dirty="0"/>
          </a:p>
        </p:txBody>
      </p:sp>
      <p:sp>
        <p:nvSpPr>
          <p:cNvPr id="156" name="Google Shape;156;p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t>AREAS THAT NEED STATISTICS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body" idx="2"/>
          </p:nvPr>
        </p:nvSpPr>
        <p:spPr>
          <a:xfrm>
            <a:off x="3657600" y="1719072"/>
            <a:ext cx="5029200" cy="4910328"/>
          </a:xfrm>
          <a:prstGeom prst="rect">
            <a:avLst/>
          </a:prstGeom>
          <a:noFill/>
          <a:ln>
            <a:noFill/>
          </a:ln>
        </p:spPr>
        <p:txBody>
          <a:bodyPr spcFirstLastPara="1" wrap="square" lIns="91425" tIns="45700" rIns="91425" bIns="45700" anchor="t" anchorCtr="0">
            <a:normAutofit lnSpcReduction="10000"/>
          </a:bodyPr>
          <a:lstStyle/>
          <a:p>
            <a:pPr marL="274320" lvl="0" indent="-228600" algn="l" rtl="0">
              <a:spcBef>
                <a:spcPts val="0"/>
              </a:spcBef>
              <a:spcAft>
                <a:spcPts val="0"/>
              </a:spcAft>
              <a:buSzPct val="100000"/>
              <a:buChar char="◼"/>
            </a:pPr>
            <a:r>
              <a:rPr lang="en-US" dirty="0">
                <a:solidFill>
                  <a:schemeClr val="dk1"/>
                </a:solidFill>
              </a:rPr>
              <a:t>Founded in 1785, first public univ. in the US</a:t>
            </a:r>
            <a:endParaRPr dirty="0"/>
          </a:p>
          <a:p>
            <a:pPr marL="274320" lvl="0" indent="-228600" algn="l" rtl="0">
              <a:spcBef>
                <a:spcPts val="518"/>
              </a:spcBef>
              <a:spcAft>
                <a:spcPts val="0"/>
              </a:spcAft>
              <a:buSzPct val="100000"/>
              <a:buChar char="◼"/>
            </a:pPr>
            <a:r>
              <a:rPr lang="en-US" dirty="0">
                <a:solidFill>
                  <a:schemeClr val="dk1"/>
                </a:solidFill>
              </a:rPr>
              <a:t>The Graduate School Enrollment in Fall 2023: </a:t>
            </a:r>
            <a:r>
              <a:rPr lang="en-US" dirty="0">
                <a:solidFill>
                  <a:srgbClr val="FF0000"/>
                </a:solidFill>
              </a:rPr>
              <a:t>10,014 students</a:t>
            </a:r>
            <a:endParaRPr dirty="0"/>
          </a:p>
          <a:p>
            <a:pPr marL="274320" lvl="0" indent="-228600" algn="l" rtl="0">
              <a:spcBef>
                <a:spcPts val="518"/>
              </a:spcBef>
              <a:spcAft>
                <a:spcPts val="0"/>
              </a:spcAft>
              <a:buSzPct val="100000"/>
              <a:buChar char="◼"/>
            </a:pPr>
            <a:r>
              <a:rPr lang="en-US" dirty="0">
                <a:solidFill>
                  <a:schemeClr val="dk1"/>
                </a:solidFill>
              </a:rPr>
              <a:t>Total Fall 2023 Enrollment </a:t>
            </a:r>
            <a:r>
              <a:rPr lang="en-US" dirty="0">
                <a:solidFill>
                  <a:srgbClr val="FF0000"/>
                </a:solidFill>
              </a:rPr>
              <a:t>42,540</a:t>
            </a:r>
            <a:endParaRPr dirty="0"/>
          </a:p>
          <a:p>
            <a:pPr marL="274320" lvl="0" indent="-228600" algn="l" rtl="0">
              <a:spcBef>
                <a:spcPts val="518"/>
              </a:spcBef>
              <a:spcAft>
                <a:spcPts val="0"/>
              </a:spcAft>
              <a:buSzPct val="100000"/>
              <a:buChar char="◼"/>
            </a:pPr>
            <a:r>
              <a:rPr lang="en-US" dirty="0">
                <a:solidFill>
                  <a:schemeClr val="dk1"/>
                </a:solidFill>
              </a:rPr>
              <a:t>UGA is ranked </a:t>
            </a:r>
            <a:r>
              <a:rPr lang="en-US" dirty="0">
                <a:solidFill>
                  <a:srgbClr val="FF0000"/>
                </a:solidFill>
              </a:rPr>
              <a:t>47th</a:t>
            </a:r>
            <a:r>
              <a:rPr lang="en-US" dirty="0">
                <a:solidFill>
                  <a:schemeClr val="dk1"/>
                </a:solidFill>
              </a:rPr>
              <a:t> in national university and </a:t>
            </a:r>
            <a:r>
              <a:rPr lang="en-US" dirty="0">
                <a:solidFill>
                  <a:srgbClr val="FF0000"/>
                </a:solidFill>
              </a:rPr>
              <a:t>15th</a:t>
            </a:r>
            <a:r>
              <a:rPr lang="en-US" dirty="0">
                <a:solidFill>
                  <a:schemeClr val="dk1"/>
                </a:solidFill>
              </a:rPr>
              <a:t> in public school rankings (U.S. News &amp; World Report’s 2022)</a:t>
            </a:r>
            <a:endParaRPr dirty="0"/>
          </a:p>
        </p:txBody>
      </p:sp>
      <p:sp>
        <p:nvSpPr>
          <p:cNvPr id="205" name="Google Shape;205;p1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t>UNIVERSITY OF GEORGIA</a:t>
            </a:r>
            <a:endParaRPr/>
          </a:p>
        </p:txBody>
      </p:sp>
      <p:pic>
        <p:nvPicPr>
          <p:cNvPr id="206" name="Google Shape;206;p13"/>
          <p:cNvPicPr preferRelativeResize="0"/>
          <p:nvPr/>
        </p:nvPicPr>
        <p:blipFill rotWithShape="1">
          <a:blip r:embed="rId3">
            <a:alphaModFix/>
          </a:blip>
          <a:srcRect/>
          <a:stretch/>
        </p:blipFill>
        <p:spPr>
          <a:xfrm>
            <a:off x="228600" y="1676400"/>
            <a:ext cx="3243262" cy="48330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body" idx="1"/>
          </p:nvPr>
        </p:nvSpPr>
        <p:spPr>
          <a:xfrm>
            <a:off x="152400" y="1719072"/>
            <a:ext cx="5029200" cy="4910328"/>
          </a:xfrm>
          <a:prstGeom prst="rect">
            <a:avLst/>
          </a:prstGeom>
          <a:noFill/>
          <a:ln>
            <a:noFill/>
          </a:ln>
        </p:spPr>
        <p:txBody>
          <a:bodyPr spcFirstLastPara="1" wrap="square" lIns="91425" tIns="45700" rIns="91425" bIns="45700" anchor="t" anchorCtr="0">
            <a:normAutofit fontScale="70000" lnSpcReduction="20000"/>
          </a:bodyPr>
          <a:lstStyle/>
          <a:p>
            <a:pPr marL="274320" lvl="0" indent="-228600" algn="l" rtl="0">
              <a:spcBef>
                <a:spcPts val="0"/>
              </a:spcBef>
              <a:spcAft>
                <a:spcPts val="0"/>
              </a:spcAft>
              <a:buSzPct val="100000"/>
              <a:buChar char="◼"/>
            </a:pPr>
            <a:r>
              <a:rPr lang="en-US">
                <a:solidFill>
                  <a:schemeClr val="dk1"/>
                </a:solidFill>
              </a:rPr>
              <a:t>Centrally located in Georgia and only 1 hour away from Atlanta</a:t>
            </a:r>
            <a:endParaRPr/>
          </a:p>
          <a:p>
            <a:pPr marL="45720" lvl="0" indent="0" algn="l" rtl="0">
              <a:spcBef>
                <a:spcPts val="392"/>
              </a:spcBef>
              <a:spcAft>
                <a:spcPts val="0"/>
              </a:spcAft>
              <a:buSzPct val="100000"/>
              <a:buNone/>
            </a:pPr>
            <a:endParaRPr>
              <a:solidFill>
                <a:schemeClr val="dk1"/>
              </a:solidFill>
            </a:endParaRPr>
          </a:p>
          <a:p>
            <a:pPr marL="274320" lvl="0" indent="-228600" algn="l" rtl="0">
              <a:spcBef>
                <a:spcPts val="392"/>
              </a:spcBef>
              <a:spcAft>
                <a:spcPts val="0"/>
              </a:spcAft>
              <a:buSzPct val="100000"/>
              <a:buChar char="◼"/>
            </a:pPr>
            <a:r>
              <a:rPr lang="en-US">
                <a:solidFill>
                  <a:schemeClr val="dk1"/>
                </a:solidFill>
              </a:rPr>
              <a:t>Plenty of Activities</a:t>
            </a:r>
            <a:endParaRPr/>
          </a:p>
          <a:p>
            <a:pPr marL="548640" lvl="1" indent="-182880" algn="l" rtl="0">
              <a:spcBef>
                <a:spcPts val="336"/>
              </a:spcBef>
              <a:spcAft>
                <a:spcPts val="0"/>
              </a:spcAft>
              <a:buSzPct val="100000"/>
              <a:buChar char="▪"/>
            </a:pPr>
            <a:r>
              <a:rPr lang="en-US">
                <a:solidFill>
                  <a:schemeClr val="dk1"/>
                </a:solidFill>
              </a:rPr>
              <a:t>Professional Development</a:t>
            </a:r>
            <a:endParaRPr/>
          </a:p>
          <a:p>
            <a:pPr marL="548640" lvl="1" indent="-182880" algn="l" rtl="0">
              <a:spcBef>
                <a:spcPts val="336"/>
              </a:spcBef>
              <a:spcAft>
                <a:spcPts val="0"/>
              </a:spcAft>
              <a:buSzPct val="100000"/>
              <a:buChar char="▪"/>
            </a:pPr>
            <a:r>
              <a:rPr lang="en-US">
                <a:solidFill>
                  <a:schemeClr val="dk1"/>
                </a:solidFill>
              </a:rPr>
              <a:t>Indoor</a:t>
            </a:r>
            <a:endParaRPr/>
          </a:p>
          <a:p>
            <a:pPr marL="548640" lvl="1" indent="-182880" algn="l" rtl="0">
              <a:spcBef>
                <a:spcPts val="336"/>
              </a:spcBef>
              <a:spcAft>
                <a:spcPts val="0"/>
              </a:spcAft>
              <a:buSzPct val="100000"/>
              <a:buChar char="▪"/>
            </a:pPr>
            <a:r>
              <a:rPr lang="en-US">
                <a:solidFill>
                  <a:schemeClr val="dk1"/>
                </a:solidFill>
              </a:rPr>
              <a:t>Outdoor</a:t>
            </a:r>
            <a:endParaRPr/>
          </a:p>
          <a:p>
            <a:pPr marL="548640" lvl="1" indent="-182880" algn="l" rtl="0">
              <a:spcBef>
                <a:spcPts val="336"/>
              </a:spcBef>
              <a:spcAft>
                <a:spcPts val="0"/>
              </a:spcAft>
              <a:buSzPct val="100000"/>
              <a:buChar char="▪"/>
            </a:pPr>
            <a:r>
              <a:rPr lang="en-US">
                <a:solidFill>
                  <a:schemeClr val="dk1"/>
                </a:solidFill>
              </a:rPr>
              <a:t>Family</a:t>
            </a:r>
            <a:endParaRPr/>
          </a:p>
          <a:p>
            <a:pPr marL="45720" lvl="0" indent="0" algn="l" rtl="0">
              <a:spcBef>
                <a:spcPts val="392"/>
              </a:spcBef>
              <a:spcAft>
                <a:spcPts val="0"/>
              </a:spcAft>
              <a:buSzPct val="100000"/>
              <a:buNone/>
            </a:pPr>
            <a:endParaRPr>
              <a:solidFill>
                <a:schemeClr val="dk1"/>
              </a:solidFill>
            </a:endParaRPr>
          </a:p>
          <a:p>
            <a:pPr marL="274320" lvl="0" indent="-228600" algn="l" rtl="0">
              <a:spcBef>
                <a:spcPts val="392"/>
              </a:spcBef>
              <a:spcAft>
                <a:spcPts val="0"/>
              </a:spcAft>
              <a:buSzPct val="100000"/>
              <a:buChar char="◼"/>
            </a:pPr>
            <a:r>
              <a:rPr lang="en-US">
                <a:solidFill>
                  <a:schemeClr val="dk1"/>
                </a:solidFill>
              </a:rPr>
              <a:t>Downtown </a:t>
            </a:r>
            <a:endParaRPr/>
          </a:p>
          <a:p>
            <a:pPr marL="45720" lvl="0" indent="0" algn="l" rtl="0">
              <a:spcBef>
                <a:spcPts val="392"/>
              </a:spcBef>
              <a:spcAft>
                <a:spcPts val="0"/>
              </a:spcAft>
              <a:buSzPct val="100000"/>
              <a:buNone/>
            </a:pPr>
            <a:endParaRPr>
              <a:solidFill>
                <a:schemeClr val="dk1"/>
              </a:solidFill>
            </a:endParaRPr>
          </a:p>
          <a:p>
            <a:pPr marL="274320" lvl="0" indent="-228600" algn="l" rtl="0">
              <a:spcBef>
                <a:spcPts val="392"/>
              </a:spcBef>
              <a:spcAft>
                <a:spcPts val="0"/>
              </a:spcAft>
              <a:buSzPct val="100000"/>
              <a:buChar char="◼"/>
            </a:pPr>
            <a:r>
              <a:rPr lang="en-US">
                <a:solidFill>
                  <a:schemeClr val="dk1"/>
                </a:solidFill>
              </a:rPr>
              <a:t>Campus</a:t>
            </a:r>
            <a:endParaRPr/>
          </a:p>
          <a:p>
            <a:pPr marL="45720" lvl="0" indent="0" algn="l" rtl="0">
              <a:spcBef>
                <a:spcPts val="392"/>
              </a:spcBef>
              <a:spcAft>
                <a:spcPts val="0"/>
              </a:spcAft>
              <a:buSzPct val="100000"/>
              <a:buNone/>
            </a:pPr>
            <a:endParaRPr>
              <a:solidFill>
                <a:schemeClr val="dk1"/>
              </a:solidFill>
            </a:endParaRPr>
          </a:p>
          <a:p>
            <a:pPr marL="45720" lvl="0" indent="0" algn="l" rtl="0">
              <a:spcBef>
                <a:spcPts val="392"/>
              </a:spcBef>
              <a:spcAft>
                <a:spcPts val="0"/>
              </a:spcAft>
              <a:buSzPct val="100000"/>
              <a:buNone/>
            </a:pPr>
            <a:r>
              <a:rPr lang="en-US">
                <a:solidFill>
                  <a:schemeClr val="dk1"/>
                </a:solidFill>
              </a:rPr>
              <a:t>Athens:</a:t>
            </a:r>
            <a:endParaRPr/>
          </a:p>
          <a:p>
            <a:pPr marL="45720" lvl="0" indent="0" algn="l" rtl="0">
              <a:spcBef>
                <a:spcPts val="238"/>
              </a:spcBef>
              <a:spcAft>
                <a:spcPts val="0"/>
              </a:spcAft>
              <a:buSzPct val="100000"/>
              <a:buNone/>
            </a:pPr>
            <a:r>
              <a:rPr lang="en-US" sz="1700" u="sng">
                <a:solidFill>
                  <a:schemeClr val="dk1"/>
                </a:solidFill>
                <a:hlinkClick r:id="rId3">
                  <a:extLst>
                    <a:ext uri="{A12FA001-AC4F-418D-AE19-62706E023703}">
                      <ahyp:hlinkClr xmlns:ahyp="http://schemas.microsoft.com/office/drawing/2018/hyperlinkcolor" val="tx"/>
                    </a:ext>
                  </a:extLst>
                </a:hlinkClick>
              </a:rPr>
              <a:t>http://onlineathens.com/</a:t>
            </a:r>
            <a:endParaRPr sz="1700">
              <a:solidFill>
                <a:schemeClr val="dk1"/>
              </a:solidFill>
            </a:endParaRPr>
          </a:p>
          <a:p>
            <a:pPr marL="45720" lvl="0" indent="0" algn="l" rtl="0">
              <a:spcBef>
                <a:spcPts val="238"/>
              </a:spcBef>
              <a:spcAft>
                <a:spcPts val="0"/>
              </a:spcAft>
              <a:buSzPct val="100000"/>
              <a:buNone/>
            </a:pPr>
            <a:r>
              <a:rPr lang="en-US" sz="1700" u="sng">
                <a:solidFill>
                  <a:schemeClr val="dk1"/>
                </a:solidFill>
                <a:hlinkClick r:id="rId4">
                  <a:extLst>
                    <a:ext uri="{A12FA001-AC4F-418D-AE19-62706E023703}">
                      <ahyp:hlinkClr xmlns:ahyp="http://schemas.microsoft.com/office/drawing/2018/hyperlinkcolor" val="tx"/>
                    </a:ext>
                  </a:extLst>
                </a:hlinkClick>
              </a:rPr>
              <a:t>http://www.redandblack.com/</a:t>
            </a:r>
            <a:endParaRPr sz="1700">
              <a:solidFill>
                <a:schemeClr val="dk1"/>
              </a:solidFill>
            </a:endParaRPr>
          </a:p>
          <a:p>
            <a:pPr marL="45720" lvl="0" indent="0" algn="l" rtl="0">
              <a:spcBef>
                <a:spcPts val="238"/>
              </a:spcBef>
              <a:spcAft>
                <a:spcPts val="0"/>
              </a:spcAft>
              <a:buSzPct val="100000"/>
              <a:buNone/>
            </a:pPr>
            <a:r>
              <a:rPr lang="en-US" sz="1700" u="sng">
                <a:solidFill>
                  <a:schemeClr val="dk1"/>
                </a:solidFill>
                <a:hlinkClick r:id="rId5">
                  <a:extLst>
                    <a:ext uri="{A12FA001-AC4F-418D-AE19-62706E023703}">
                      <ahyp:hlinkClr xmlns:ahyp="http://schemas.microsoft.com/office/drawing/2018/hyperlinkcolor" val="tx"/>
                    </a:ext>
                  </a:extLst>
                </a:hlinkClick>
              </a:rPr>
              <a:t>http://www.ajc.com/</a:t>
            </a:r>
            <a:endParaRPr sz="1700">
              <a:solidFill>
                <a:schemeClr val="dk1"/>
              </a:solidFill>
            </a:endParaRPr>
          </a:p>
          <a:p>
            <a:pPr marL="45720" lvl="0" indent="0" algn="l" rtl="0">
              <a:spcBef>
                <a:spcPts val="238"/>
              </a:spcBef>
              <a:spcAft>
                <a:spcPts val="0"/>
              </a:spcAft>
              <a:buSzPct val="100000"/>
              <a:buNone/>
            </a:pPr>
            <a:r>
              <a:rPr lang="en-US" sz="1700" u="sng">
                <a:solidFill>
                  <a:schemeClr val="dk1"/>
                </a:solidFill>
                <a:hlinkClick r:id="rId6">
                  <a:extLst>
                    <a:ext uri="{A12FA001-AC4F-418D-AE19-62706E023703}">
                      <ahyp:hlinkClr xmlns:ahyp="http://schemas.microsoft.com/office/drawing/2018/hyperlinkcolor" val="tx"/>
                    </a:ext>
                  </a:extLst>
                </a:hlinkClick>
              </a:rPr>
              <a:t>www.flagpole.com</a:t>
            </a:r>
            <a:endParaRPr sz="1700">
              <a:solidFill>
                <a:schemeClr val="dk1"/>
              </a:solidFill>
            </a:endParaRPr>
          </a:p>
          <a:p>
            <a:pPr marL="45720" lvl="0" indent="0" algn="l" rtl="0">
              <a:spcBef>
                <a:spcPts val="392"/>
              </a:spcBef>
              <a:spcAft>
                <a:spcPts val="0"/>
              </a:spcAft>
              <a:buSzPct val="100000"/>
              <a:buNone/>
            </a:pPr>
            <a:endParaRPr/>
          </a:p>
          <a:p>
            <a:pPr marL="274320" lvl="0" indent="-104140" algn="l" rtl="0">
              <a:spcBef>
                <a:spcPts val="392"/>
              </a:spcBef>
              <a:spcAft>
                <a:spcPts val="0"/>
              </a:spcAft>
              <a:buSzPct val="100000"/>
              <a:buNone/>
            </a:pPr>
            <a:endParaRPr/>
          </a:p>
        </p:txBody>
      </p:sp>
      <p:sp>
        <p:nvSpPr>
          <p:cNvPr id="213" name="Google Shape;213;p1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a:t>ATHENS, GEORGIA</a:t>
            </a:r>
            <a:endParaRPr/>
          </a:p>
        </p:txBody>
      </p:sp>
      <p:pic>
        <p:nvPicPr>
          <p:cNvPr id="214" name="Google Shape;214;p14"/>
          <p:cNvPicPr preferRelativeResize="0"/>
          <p:nvPr/>
        </p:nvPicPr>
        <p:blipFill rotWithShape="1">
          <a:blip r:embed="rId7">
            <a:alphaModFix/>
          </a:blip>
          <a:srcRect/>
          <a:stretch/>
        </p:blipFill>
        <p:spPr>
          <a:xfrm>
            <a:off x="4648200" y="2362200"/>
            <a:ext cx="4310062" cy="327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body" idx="2"/>
          </p:nvPr>
        </p:nvSpPr>
        <p:spPr>
          <a:xfrm>
            <a:off x="228600" y="3886200"/>
            <a:ext cx="8534400" cy="2514600"/>
          </a:xfrm>
          <a:prstGeom prst="rect">
            <a:avLst/>
          </a:prstGeom>
          <a:noFill/>
          <a:ln>
            <a:noFill/>
          </a:ln>
        </p:spPr>
        <p:txBody>
          <a:bodyPr spcFirstLastPara="1" wrap="square" lIns="91425" tIns="45700" rIns="91425" bIns="45700" anchor="t" anchorCtr="0">
            <a:normAutofit fontScale="55000" lnSpcReduction="20000"/>
          </a:bodyPr>
          <a:lstStyle/>
          <a:p>
            <a:pPr marL="274320" lvl="0" indent="-228600" algn="l" rtl="0">
              <a:spcBef>
                <a:spcPts val="0"/>
              </a:spcBef>
              <a:spcAft>
                <a:spcPts val="0"/>
              </a:spcAft>
              <a:buSzPct val="100000"/>
              <a:buChar char="◼"/>
            </a:pPr>
            <a:r>
              <a:rPr lang="en-US" dirty="0">
                <a:solidFill>
                  <a:schemeClr val="dk1"/>
                </a:solidFill>
              </a:rPr>
              <a:t>Was originally formed in 1964 as Dept of Statistics and Computer Science</a:t>
            </a:r>
            <a:endParaRPr dirty="0"/>
          </a:p>
          <a:p>
            <a:pPr marL="274320" lvl="0" indent="-130810" algn="l" rtl="0">
              <a:spcBef>
                <a:spcPts val="308"/>
              </a:spcBef>
              <a:spcAft>
                <a:spcPts val="0"/>
              </a:spcAft>
              <a:buSzPct val="100000"/>
              <a:buNone/>
            </a:pPr>
            <a:endParaRPr dirty="0">
              <a:solidFill>
                <a:schemeClr val="dk1"/>
              </a:solidFill>
            </a:endParaRPr>
          </a:p>
          <a:p>
            <a:pPr marL="274320" lvl="0" indent="-228600" algn="l" rtl="0">
              <a:spcBef>
                <a:spcPts val="308"/>
              </a:spcBef>
              <a:spcAft>
                <a:spcPts val="0"/>
              </a:spcAft>
              <a:buSzPct val="100000"/>
              <a:buChar char="◼"/>
            </a:pPr>
            <a:r>
              <a:rPr lang="en-US" dirty="0">
                <a:solidFill>
                  <a:schemeClr val="dk1"/>
                </a:solidFill>
              </a:rPr>
              <a:t>In 1984, became Dept of Statistics</a:t>
            </a:r>
            <a:endParaRPr dirty="0"/>
          </a:p>
          <a:p>
            <a:pPr marL="274320" lvl="0" indent="-130810" algn="l" rtl="0">
              <a:spcBef>
                <a:spcPts val="308"/>
              </a:spcBef>
              <a:spcAft>
                <a:spcPts val="0"/>
              </a:spcAft>
              <a:buSzPct val="100000"/>
              <a:buNone/>
            </a:pPr>
            <a:endParaRPr dirty="0">
              <a:solidFill>
                <a:schemeClr val="dk1"/>
              </a:solidFill>
            </a:endParaRPr>
          </a:p>
          <a:p>
            <a:pPr marL="274320" lvl="0" indent="-228600" algn="l" rtl="0">
              <a:spcBef>
                <a:spcPts val="308"/>
              </a:spcBef>
              <a:spcAft>
                <a:spcPts val="0"/>
              </a:spcAft>
              <a:buSzPct val="100000"/>
              <a:buChar char="◼"/>
            </a:pPr>
            <a:r>
              <a:rPr lang="en-US" dirty="0">
                <a:solidFill>
                  <a:schemeClr val="dk1"/>
                </a:solidFill>
              </a:rPr>
              <a:t>31 Current Faculty Members</a:t>
            </a:r>
            <a:endParaRPr dirty="0"/>
          </a:p>
          <a:p>
            <a:pPr marL="548640" lvl="1" indent="-182880" algn="l" rtl="0">
              <a:spcBef>
                <a:spcPts val="264"/>
              </a:spcBef>
              <a:spcAft>
                <a:spcPts val="0"/>
              </a:spcAft>
              <a:buSzPct val="100000"/>
              <a:buChar char="▪"/>
            </a:pPr>
            <a:r>
              <a:rPr lang="en-US" dirty="0">
                <a:solidFill>
                  <a:schemeClr val="dk1"/>
                </a:solidFill>
              </a:rPr>
              <a:t>9 Professors, 8 Assoc. Professors, 3 Assist. Professors, 11 Non-tenure track faculty</a:t>
            </a:r>
            <a:endParaRPr dirty="0"/>
          </a:p>
          <a:p>
            <a:pPr marL="548640" lvl="1" indent="-99060" algn="l" rtl="0">
              <a:spcBef>
                <a:spcPts val="264"/>
              </a:spcBef>
              <a:spcAft>
                <a:spcPts val="0"/>
              </a:spcAft>
              <a:buSzPct val="100000"/>
              <a:buNone/>
            </a:pPr>
            <a:endParaRPr dirty="0">
              <a:solidFill>
                <a:schemeClr val="dk1"/>
              </a:solidFill>
            </a:endParaRPr>
          </a:p>
          <a:p>
            <a:pPr marL="274320" lvl="0" indent="-228600" algn="l" rtl="0">
              <a:spcBef>
                <a:spcPts val="308"/>
              </a:spcBef>
              <a:spcAft>
                <a:spcPts val="0"/>
              </a:spcAft>
              <a:buSzPct val="100000"/>
              <a:buChar char="◼"/>
            </a:pPr>
            <a:r>
              <a:rPr lang="en-US" dirty="0">
                <a:solidFill>
                  <a:schemeClr val="dk1"/>
                </a:solidFill>
              </a:rPr>
              <a:t>2 Staff Members </a:t>
            </a:r>
            <a:endParaRPr dirty="0"/>
          </a:p>
          <a:p>
            <a:pPr marL="274320" lvl="0" indent="-130810" algn="l" rtl="0">
              <a:spcBef>
                <a:spcPts val="308"/>
              </a:spcBef>
              <a:spcAft>
                <a:spcPts val="0"/>
              </a:spcAft>
              <a:buSzPct val="100000"/>
              <a:buNone/>
            </a:pPr>
            <a:endParaRPr dirty="0">
              <a:solidFill>
                <a:schemeClr val="dk1"/>
              </a:solidFill>
            </a:endParaRPr>
          </a:p>
          <a:p>
            <a:pPr marL="274320" lvl="0" indent="-228600" algn="l" rtl="0">
              <a:spcBef>
                <a:spcPts val="308"/>
              </a:spcBef>
              <a:spcAft>
                <a:spcPts val="0"/>
              </a:spcAft>
              <a:buSzPct val="100000"/>
              <a:buChar char="◼"/>
            </a:pPr>
            <a:r>
              <a:rPr lang="en-US" dirty="0">
                <a:solidFill>
                  <a:schemeClr val="dk1"/>
                </a:solidFill>
              </a:rPr>
              <a:t>Graduate Students</a:t>
            </a:r>
            <a:endParaRPr dirty="0"/>
          </a:p>
          <a:p>
            <a:pPr marL="548640" lvl="1" indent="-182880" algn="l" rtl="0">
              <a:spcBef>
                <a:spcPts val="264"/>
              </a:spcBef>
              <a:spcAft>
                <a:spcPts val="0"/>
              </a:spcAft>
              <a:buSzPct val="100000"/>
              <a:buChar char="▪"/>
            </a:pPr>
            <a:r>
              <a:rPr lang="en-US" dirty="0">
                <a:solidFill>
                  <a:schemeClr val="dk1"/>
                </a:solidFill>
              </a:rPr>
              <a:t>Around 25 MS, 30 Secondary MS, 40 PhD</a:t>
            </a:r>
            <a:endParaRPr dirty="0"/>
          </a:p>
        </p:txBody>
      </p:sp>
      <p:sp>
        <p:nvSpPr>
          <p:cNvPr id="227" name="Google Shape;227;p1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dirty="0"/>
              <a:t>UGA STATISTICS DEPARTMENT </a:t>
            </a:r>
            <a:endParaRPr dirty="0"/>
          </a:p>
        </p:txBody>
      </p:sp>
      <p:pic>
        <p:nvPicPr>
          <p:cNvPr id="228" name="Google Shape;228;p16"/>
          <p:cNvPicPr preferRelativeResize="0"/>
          <p:nvPr/>
        </p:nvPicPr>
        <p:blipFill rotWithShape="1">
          <a:blip r:embed="rId3">
            <a:alphaModFix/>
          </a:blip>
          <a:srcRect/>
          <a:stretch/>
        </p:blipFill>
        <p:spPr>
          <a:xfrm>
            <a:off x="1145540" y="1676400"/>
            <a:ext cx="6852920" cy="20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70E23F-3DC0-45E6-B2BB-3D7B77E86A05}"/>
              </a:ext>
            </a:extLst>
          </p:cNvPr>
          <p:cNvSpPr>
            <a:spLocks noGrp="1"/>
          </p:cNvSpPr>
          <p:nvPr>
            <p:ph type="body" idx="1"/>
          </p:nvPr>
        </p:nvSpPr>
        <p:spPr/>
        <p:txBody>
          <a:bodyPr/>
          <a:lstStyle/>
          <a:p>
            <a:pPr marL="114300" indent="0">
              <a:buNone/>
            </a:pPr>
            <a:endParaRPr lang="en-US" dirty="0"/>
          </a:p>
        </p:txBody>
      </p:sp>
      <p:sp>
        <p:nvSpPr>
          <p:cNvPr id="3" name="Title 2">
            <a:extLst>
              <a:ext uri="{FF2B5EF4-FFF2-40B4-BE49-F238E27FC236}">
                <a16:creationId xmlns:a16="http://schemas.microsoft.com/office/drawing/2014/main" id="{CE482801-CCF9-4A84-8698-6A90B40107D7}"/>
              </a:ext>
            </a:extLst>
          </p:cNvPr>
          <p:cNvSpPr>
            <a:spLocks noGrp="1"/>
          </p:cNvSpPr>
          <p:nvPr>
            <p:ph type="title"/>
          </p:nvPr>
        </p:nvSpPr>
        <p:spPr/>
        <p:txBody>
          <a:bodyPr/>
          <a:lstStyle/>
          <a:p>
            <a:r>
              <a:rPr lang="en-US" sz="4000" dirty="0">
                <a:solidFill>
                  <a:srgbClr val="0070C0"/>
                </a:solidFill>
              </a:rPr>
              <a:t>Graduate Student Demographics Fall 2023</a:t>
            </a:r>
          </a:p>
        </p:txBody>
      </p:sp>
      <p:graphicFrame>
        <p:nvGraphicFramePr>
          <p:cNvPr id="6" name="Table 5">
            <a:extLst>
              <a:ext uri="{FF2B5EF4-FFF2-40B4-BE49-F238E27FC236}">
                <a16:creationId xmlns:a16="http://schemas.microsoft.com/office/drawing/2014/main" id="{FE4575F5-26A2-492D-9431-C27AC7A38B3E}"/>
              </a:ext>
            </a:extLst>
          </p:cNvPr>
          <p:cNvGraphicFramePr>
            <a:graphicFrameLocks noGrp="1"/>
          </p:cNvGraphicFramePr>
          <p:nvPr>
            <p:extLst>
              <p:ext uri="{D42A27DB-BD31-4B8C-83A1-F6EECF244321}">
                <p14:modId xmlns:p14="http://schemas.microsoft.com/office/powerpoint/2010/main" val="3439705267"/>
              </p:ext>
            </p:extLst>
          </p:nvPr>
        </p:nvGraphicFramePr>
        <p:xfrm>
          <a:off x="832338" y="2166403"/>
          <a:ext cx="6863108" cy="3512744"/>
        </p:xfrm>
        <a:graphic>
          <a:graphicData uri="http://schemas.openxmlformats.org/drawingml/2006/table">
            <a:tbl>
              <a:tblPr firstRow="1" bandRow="1">
                <a:tableStyleId>{B89EDF4A-CA84-4221-968C-7100D5EC0CBC}</a:tableStyleId>
              </a:tblPr>
              <a:tblGrid>
                <a:gridCol w="854587">
                  <a:extLst>
                    <a:ext uri="{9D8B030D-6E8A-4147-A177-3AD203B41FA5}">
                      <a16:colId xmlns:a16="http://schemas.microsoft.com/office/drawing/2014/main" val="4205287509"/>
                    </a:ext>
                  </a:extLst>
                </a:gridCol>
                <a:gridCol w="975401">
                  <a:extLst>
                    <a:ext uri="{9D8B030D-6E8A-4147-A177-3AD203B41FA5}">
                      <a16:colId xmlns:a16="http://schemas.microsoft.com/office/drawing/2014/main" val="937040011"/>
                    </a:ext>
                  </a:extLst>
                </a:gridCol>
                <a:gridCol w="238353">
                  <a:extLst>
                    <a:ext uri="{9D8B030D-6E8A-4147-A177-3AD203B41FA5}">
                      <a16:colId xmlns:a16="http://schemas.microsoft.com/office/drawing/2014/main" val="3228405833"/>
                    </a:ext>
                  </a:extLst>
                </a:gridCol>
                <a:gridCol w="842868">
                  <a:extLst>
                    <a:ext uri="{9D8B030D-6E8A-4147-A177-3AD203B41FA5}">
                      <a16:colId xmlns:a16="http://schemas.microsoft.com/office/drawing/2014/main" val="2566598233"/>
                    </a:ext>
                  </a:extLst>
                </a:gridCol>
                <a:gridCol w="928101">
                  <a:extLst>
                    <a:ext uri="{9D8B030D-6E8A-4147-A177-3AD203B41FA5}">
                      <a16:colId xmlns:a16="http://schemas.microsoft.com/office/drawing/2014/main" val="3057479771"/>
                    </a:ext>
                  </a:extLst>
                </a:gridCol>
                <a:gridCol w="238353">
                  <a:extLst>
                    <a:ext uri="{9D8B030D-6E8A-4147-A177-3AD203B41FA5}">
                      <a16:colId xmlns:a16="http://schemas.microsoft.com/office/drawing/2014/main" val="399793391"/>
                    </a:ext>
                  </a:extLst>
                </a:gridCol>
                <a:gridCol w="918579">
                  <a:extLst>
                    <a:ext uri="{9D8B030D-6E8A-4147-A177-3AD203B41FA5}">
                      <a16:colId xmlns:a16="http://schemas.microsoft.com/office/drawing/2014/main" val="911567706"/>
                    </a:ext>
                  </a:extLst>
                </a:gridCol>
                <a:gridCol w="918630">
                  <a:extLst>
                    <a:ext uri="{9D8B030D-6E8A-4147-A177-3AD203B41FA5}">
                      <a16:colId xmlns:a16="http://schemas.microsoft.com/office/drawing/2014/main" val="3807362562"/>
                    </a:ext>
                  </a:extLst>
                </a:gridCol>
                <a:gridCol w="948236">
                  <a:extLst>
                    <a:ext uri="{9D8B030D-6E8A-4147-A177-3AD203B41FA5}">
                      <a16:colId xmlns:a16="http://schemas.microsoft.com/office/drawing/2014/main" val="1994871519"/>
                    </a:ext>
                  </a:extLst>
                </a:gridCol>
              </a:tblGrid>
              <a:tr h="695306">
                <a:tc>
                  <a:txBody>
                    <a:bodyPr/>
                    <a:lstStyle/>
                    <a:p>
                      <a:r>
                        <a:rPr lang="en-US" dirty="0"/>
                        <a:t>Degree Program</a:t>
                      </a:r>
                    </a:p>
                  </a:txBody>
                  <a:tcPr/>
                </a:tc>
                <a:tc>
                  <a:txBody>
                    <a:bodyPr/>
                    <a:lstStyle/>
                    <a:p>
                      <a:r>
                        <a:rPr lang="en-US" dirty="0"/>
                        <a:t>Number of students</a:t>
                      </a:r>
                    </a:p>
                  </a:txBody>
                  <a:tcPr/>
                </a:tc>
                <a:tc>
                  <a:txBody>
                    <a:bodyPr/>
                    <a:lstStyle/>
                    <a:p>
                      <a:endParaRPr lang="en-US"/>
                    </a:p>
                  </a:txBody>
                  <a:tcPr/>
                </a:tc>
                <a:tc>
                  <a:txBody>
                    <a:bodyPr/>
                    <a:lstStyle/>
                    <a:p>
                      <a:r>
                        <a:rPr lang="en-US" dirty="0"/>
                        <a:t>Number Male</a:t>
                      </a:r>
                    </a:p>
                  </a:txBody>
                  <a:tcPr/>
                </a:tc>
                <a:tc>
                  <a:txBody>
                    <a:bodyPr/>
                    <a:lstStyle/>
                    <a:p>
                      <a:r>
                        <a:rPr lang="en-US" dirty="0"/>
                        <a:t>Number Female</a:t>
                      </a:r>
                    </a:p>
                  </a:txBody>
                  <a:tcPr/>
                </a:tc>
                <a:tc>
                  <a:txBody>
                    <a:bodyPr/>
                    <a:lstStyle/>
                    <a:p>
                      <a:endParaRPr lang="en-US"/>
                    </a:p>
                  </a:txBody>
                  <a:tcPr/>
                </a:tc>
                <a:tc>
                  <a:txBody>
                    <a:bodyPr/>
                    <a:lstStyle/>
                    <a:p>
                      <a:r>
                        <a:rPr lang="en-US" dirty="0"/>
                        <a:t>From USA</a:t>
                      </a:r>
                    </a:p>
                  </a:txBody>
                  <a:tcPr/>
                </a:tc>
                <a:tc>
                  <a:txBody>
                    <a:bodyPr/>
                    <a:lstStyle/>
                    <a:p>
                      <a:r>
                        <a:rPr lang="en-US" dirty="0"/>
                        <a:t>From China</a:t>
                      </a:r>
                    </a:p>
                  </a:txBody>
                  <a:tcPr/>
                </a:tc>
                <a:tc>
                  <a:txBody>
                    <a:bodyPr/>
                    <a:lstStyle/>
                    <a:p>
                      <a:r>
                        <a:rPr lang="en-US" dirty="0"/>
                        <a:t>From Rest of the World</a:t>
                      </a:r>
                    </a:p>
                  </a:txBody>
                  <a:tcPr/>
                </a:tc>
                <a:extLst>
                  <a:ext uri="{0D108BD9-81ED-4DB2-BD59-A6C34878D82A}">
                    <a16:rowId xmlns:a16="http://schemas.microsoft.com/office/drawing/2014/main" val="505995852"/>
                  </a:ext>
                </a:extLst>
              </a:tr>
              <a:tr h="695306">
                <a:tc>
                  <a:txBody>
                    <a:bodyPr/>
                    <a:lstStyle/>
                    <a:p>
                      <a:r>
                        <a:rPr lang="en-US" sz="1800" dirty="0"/>
                        <a:t>MS</a:t>
                      </a:r>
                    </a:p>
                  </a:txBody>
                  <a:tcPr/>
                </a:tc>
                <a:tc>
                  <a:txBody>
                    <a:bodyPr/>
                    <a:lstStyle/>
                    <a:p>
                      <a:pPr algn="ctr"/>
                      <a:r>
                        <a:rPr lang="en-US" sz="1800" dirty="0">
                          <a:solidFill>
                            <a:schemeClr val="tx1"/>
                          </a:solidFill>
                        </a:rPr>
                        <a:t>22</a:t>
                      </a:r>
                    </a:p>
                  </a:txBody>
                  <a:tcPr/>
                </a:tc>
                <a:tc>
                  <a:txBody>
                    <a:bodyPr/>
                    <a:lstStyle/>
                    <a:p>
                      <a:pPr algn="ctr"/>
                      <a:endParaRPr lang="en-US" sz="1800" dirty="0">
                        <a:solidFill>
                          <a:srgbClr val="0070C0"/>
                        </a:solidFill>
                      </a:endParaRPr>
                    </a:p>
                  </a:txBody>
                  <a:tcPr/>
                </a:tc>
                <a:tc>
                  <a:txBody>
                    <a:bodyPr/>
                    <a:lstStyle/>
                    <a:p>
                      <a:pPr algn="ctr"/>
                      <a:r>
                        <a:rPr lang="en-US" sz="1800" dirty="0">
                          <a:solidFill>
                            <a:srgbClr val="0070C0"/>
                          </a:solidFill>
                        </a:rPr>
                        <a:t>9</a:t>
                      </a:r>
                    </a:p>
                  </a:txBody>
                  <a:tcPr/>
                </a:tc>
                <a:tc>
                  <a:txBody>
                    <a:bodyPr/>
                    <a:lstStyle/>
                    <a:p>
                      <a:pPr algn="ctr"/>
                      <a:r>
                        <a:rPr lang="en-US" sz="1800" dirty="0">
                          <a:solidFill>
                            <a:srgbClr val="0070C0"/>
                          </a:solidFill>
                        </a:rPr>
                        <a:t>13</a:t>
                      </a:r>
                    </a:p>
                  </a:txBody>
                  <a:tcPr/>
                </a:tc>
                <a:tc>
                  <a:txBody>
                    <a:bodyPr/>
                    <a:lstStyle/>
                    <a:p>
                      <a:pPr algn="ctr"/>
                      <a:endParaRPr lang="en-US" sz="1800" dirty="0">
                        <a:solidFill>
                          <a:srgbClr val="0070C0"/>
                        </a:solidFill>
                      </a:endParaRPr>
                    </a:p>
                  </a:txBody>
                  <a:tcPr/>
                </a:tc>
                <a:tc>
                  <a:txBody>
                    <a:bodyPr/>
                    <a:lstStyle/>
                    <a:p>
                      <a:pPr algn="ctr"/>
                      <a:r>
                        <a:rPr lang="en-US" sz="1800" dirty="0">
                          <a:solidFill>
                            <a:srgbClr val="0070C0"/>
                          </a:solidFill>
                        </a:rPr>
                        <a:t>15</a:t>
                      </a:r>
                    </a:p>
                  </a:txBody>
                  <a:tcPr/>
                </a:tc>
                <a:tc>
                  <a:txBody>
                    <a:bodyPr/>
                    <a:lstStyle/>
                    <a:p>
                      <a:pPr algn="ctr"/>
                      <a:r>
                        <a:rPr lang="en-US" sz="1800" dirty="0">
                          <a:solidFill>
                            <a:srgbClr val="0070C0"/>
                          </a:solidFill>
                        </a:rPr>
                        <a:t>5</a:t>
                      </a:r>
                    </a:p>
                  </a:txBody>
                  <a:tcPr/>
                </a:tc>
                <a:tc>
                  <a:txBody>
                    <a:bodyPr/>
                    <a:lstStyle/>
                    <a:p>
                      <a:pPr algn="ctr"/>
                      <a:r>
                        <a:rPr lang="en-US" sz="1800" dirty="0">
                          <a:solidFill>
                            <a:srgbClr val="0070C0"/>
                          </a:solidFill>
                        </a:rPr>
                        <a:t>2</a:t>
                      </a:r>
                    </a:p>
                  </a:txBody>
                  <a:tcPr/>
                </a:tc>
                <a:extLst>
                  <a:ext uri="{0D108BD9-81ED-4DB2-BD59-A6C34878D82A}">
                    <a16:rowId xmlns:a16="http://schemas.microsoft.com/office/drawing/2014/main" val="1111453346"/>
                  </a:ext>
                </a:extLst>
              </a:tr>
              <a:tr h="695306">
                <a:tc>
                  <a:txBody>
                    <a:bodyPr/>
                    <a:lstStyle/>
                    <a:p>
                      <a:r>
                        <a:rPr lang="en-US" sz="1800" dirty="0"/>
                        <a:t>MS-2</a:t>
                      </a:r>
                    </a:p>
                  </a:txBody>
                  <a:tcPr/>
                </a:tc>
                <a:tc>
                  <a:txBody>
                    <a:bodyPr/>
                    <a:lstStyle/>
                    <a:p>
                      <a:pPr algn="ctr"/>
                      <a:r>
                        <a:rPr lang="en-US" sz="1800" dirty="0">
                          <a:solidFill>
                            <a:schemeClr val="tx1"/>
                          </a:solidFill>
                        </a:rPr>
                        <a:t>32</a:t>
                      </a:r>
                    </a:p>
                  </a:txBody>
                  <a:tcPr/>
                </a:tc>
                <a:tc>
                  <a:txBody>
                    <a:bodyPr/>
                    <a:lstStyle/>
                    <a:p>
                      <a:pPr algn="ctr"/>
                      <a:endParaRPr lang="en-US" sz="1800" dirty="0">
                        <a:solidFill>
                          <a:srgbClr val="0070C0"/>
                        </a:solidFill>
                      </a:endParaRPr>
                    </a:p>
                  </a:txBody>
                  <a:tcPr/>
                </a:tc>
                <a:tc>
                  <a:txBody>
                    <a:bodyPr/>
                    <a:lstStyle/>
                    <a:p>
                      <a:pPr algn="ctr"/>
                      <a:r>
                        <a:rPr lang="en-US" sz="1800" dirty="0">
                          <a:solidFill>
                            <a:srgbClr val="0070C0"/>
                          </a:solidFill>
                        </a:rPr>
                        <a:t>14</a:t>
                      </a:r>
                    </a:p>
                  </a:txBody>
                  <a:tcPr/>
                </a:tc>
                <a:tc>
                  <a:txBody>
                    <a:bodyPr/>
                    <a:lstStyle/>
                    <a:p>
                      <a:pPr algn="ctr"/>
                      <a:r>
                        <a:rPr lang="en-US" sz="1800" dirty="0">
                          <a:solidFill>
                            <a:srgbClr val="0070C0"/>
                          </a:solidFill>
                        </a:rPr>
                        <a:t>18</a:t>
                      </a:r>
                    </a:p>
                  </a:txBody>
                  <a:tcPr/>
                </a:tc>
                <a:tc>
                  <a:txBody>
                    <a:bodyPr/>
                    <a:lstStyle/>
                    <a:p>
                      <a:pPr algn="ctr"/>
                      <a:endParaRPr lang="en-US" sz="1800" dirty="0">
                        <a:solidFill>
                          <a:srgbClr val="0070C0"/>
                        </a:solidFill>
                      </a:endParaRPr>
                    </a:p>
                  </a:txBody>
                  <a:tcPr/>
                </a:tc>
                <a:tc>
                  <a:txBody>
                    <a:bodyPr/>
                    <a:lstStyle/>
                    <a:p>
                      <a:pPr algn="ctr"/>
                      <a:r>
                        <a:rPr lang="en-US" sz="1800" dirty="0">
                          <a:solidFill>
                            <a:srgbClr val="0070C0"/>
                          </a:solidFill>
                        </a:rPr>
                        <a:t>5</a:t>
                      </a:r>
                    </a:p>
                  </a:txBody>
                  <a:tcPr/>
                </a:tc>
                <a:tc>
                  <a:txBody>
                    <a:bodyPr/>
                    <a:lstStyle/>
                    <a:p>
                      <a:pPr algn="ctr"/>
                      <a:r>
                        <a:rPr lang="en-US" sz="1800" dirty="0">
                          <a:solidFill>
                            <a:srgbClr val="0070C0"/>
                          </a:solidFill>
                        </a:rPr>
                        <a:t>16</a:t>
                      </a:r>
                    </a:p>
                  </a:txBody>
                  <a:tcPr/>
                </a:tc>
                <a:tc>
                  <a:txBody>
                    <a:bodyPr/>
                    <a:lstStyle/>
                    <a:p>
                      <a:pPr algn="ctr"/>
                      <a:r>
                        <a:rPr lang="en-US" sz="1800" dirty="0">
                          <a:solidFill>
                            <a:srgbClr val="0070C0"/>
                          </a:solidFill>
                        </a:rPr>
                        <a:t>11</a:t>
                      </a:r>
                    </a:p>
                  </a:txBody>
                  <a:tcPr/>
                </a:tc>
                <a:extLst>
                  <a:ext uri="{0D108BD9-81ED-4DB2-BD59-A6C34878D82A}">
                    <a16:rowId xmlns:a16="http://schemas.microsoft.com/office/drawing/2014/main" val="3768919498"/>
                  </a:ext>
                </a:extLst>
              </a:tr>
              <a:tr h="695306">
                <a:tc>
                  <a:txBody>
                    <a:bodyPr/>
                    <a:lstStyle/>
                    <a:p>
                      <a:r>
                        <a:rPr lang="en-US" sz="1800" dirty="0"/>
                        <a:t>PhD</a:t>
                      </a:r>
                    </a:p>
                  </a:txBody>
                  <a:tcPr/>
                </a:tc>
                <a:tc>
                  <a:txBody>
                    <a:bodyPr/>
                    <a:lstStyle/>
                    <a:p>
                      <a:pPr algn="ctr"/>
                      <a:r>
                        <a:rPr lang="en-US" sz="1800" dirty="0">
                          <a:solidFill>
                            <a:schemeClr val="tx1"/>
                          </a:solidFill>
                        </a:rPr>
                        <a:t>39</a:t>
                      </a:r>
                    </a:p>
                  </a:txBody>
                  <a:tcPr/>
                </a:tc>
                <a:tc>
                  <a:txBody>
                    <a:bodyPr/>
                    <a:lstStyle/>
                    <a:p>
                      <a:pPr algn="ctr"/>
                      <a:endParaRPr lang="en-US" sz="1800" dirty="0">
                        <a:solidFill>
                          <a:srgbClr val="0070C0"/>
                        </a:solidFill>
                      </a:endParaRPr>
                    </a:p>
                  </a:txBody>
                  <a:tcPr/>
                </a:tc>
                <a:tc>
                  <a:txBody>
                    <a:bodyPr/>
                    <a:lstStyle/>
                    <a:p>
                      <a:pPr algn="ctr"/>
                      <a:r>
                        <a:rPr lang="en-US" sz="1800" dirty="0">
                          <a:solidFill>
                            <a:srgbClr val="0070C0"/>
                          </a:solidFill>
                        </a:rPr>
                        <a:t>22</a:t>
                      </a:r>
                    </a:p>
                  </a:txBody>
                  <a:tcPr/>
                </a:tc>
                <a:tc>
                  <a:txBody>
                    <a:bodyPr/>
                    <a:lstStyle/>
                    <a:p>
                      <a:pPr algn="ctr"/>
                      <a:r>
                        <a:rPr lang="en-US" sz="1800" dirty="0">
                          <a:solidFill>
                            <a:srgbClr val="0070C0"/>
                          </a:solidFill>
                        </a:rPr>
                        <a:t>17</a:t>
                      </a:r>
                    </a:p>
                  </a:txBody>
                  <a:tcPr/>
                </a:tc>
                <a:tc>
                  <a:txBody>
                    <a:bodyPr/>
                    <a:lstStyle/>
                    <a:p>
                      <a:pPr algn="ctr"/>
                      <a:endParaRPr lang="en-US" sz="1800" dirty="0">
                        <a:solidFill>
                          <a:srgbClr val="0070C0"/>
                        </a:solidFill>
                      </a:endParaRPr>
                    </a:p>
                  </a:txBody>
                  <a:tcPr/>
                </a:tc>
                <a:tc>
                  <a:txBody>
                    <a:bodyPr/>
                    <a:lstStyle/>
                    <a:p>
                      <a:pPr algn="ctr"/>
                      <a:r>
                        <a:rPr lang="en-US" sz="1800" dirty="0">
                          <a:solidFill>
                            <a:srgbClr val="0070C0"/>
                          </a:solidFill>
                        </a:rPr>
                        <a:t>6</a:t>
                      </a:r>
                    </a:p>
                  </a:txBody>
                  <a:tcPr/>
                </a:tc>
                <a:tc>
                  <a:txBody>
                    <a:bodyPr/>
                    <a:lstStyle/>
                    <a:p>
                      <a:pPr algn="ctr"/>
                      <a:r>
                        <a:rPr lang="en-US" sz="1800" dirty="0">
                          <a:solidFill>
                            <a:srgbClr val="0070C0"/>
                          </a:solidFill>
                        </a:rPr>
                        <a:t>24</a:t>
                      </a:r>
                    </a:p>
                  </a:txBody>
                  <a:tcPr/>
                </a:tc>
                <a:tc>
                  <a:txBody>
                    <a:bodyPr/>
                    <a:lstStyle/>
                    <a:p>
                      <a:pPr algn="ctr"/>
                      <a:r>
                        <a:rPr lang="en-US" sz="1800" dirty="0">
                          <a:solidFill>
                            <a:srgbClr val="0070C0"/>
                          </a:solidFill>
                        </a:rPr>
                        <a:t>9</a:t>
                      </a:r>
                    </a:p>
                  </a:txBody>
                  <a:tcPr/>
                </a:tc>
                <a:extLst>
                  <a:ext uri="{0D108BD9-81ED-4DB2-BD59-A6C34878D82A}">
                    <a16:rowId xmlns:a16="http://schemas.microsoft.com/office/drawing/2014/main" val="2013667161"/>
                  </a:ext>
                </a:extLst>
              </a:tr>
              <a:tr h="695306">
                <a:tc>
                  <a:txBody>
                    <a:bodyPr/>
                    <a:lstStyle/>
                    <a:p>
                      <a:r>
                        <a:rPr lang="en-US" sz="1800" dirty="0"/>
                        <a:t>Total</a:t>
                      </a:r>
                    </a:p>
                  </a:txBody>
                  <a:tcPr/>
                </a:tc>
                <a:tc>
                  <a:txBody>
                    <a:bodyPr/>
                    <a:lstStyle/>
                    <a:p>
                      <a:pPr algn="ctr"/>
                      <a:r>
                        <a:rPr lang="en-US" sz="1800" dirty="0"/>
                        <a:t>93</a:t>
                      </a:r>
                    </a:p>
                  </a:txBody>
                  <a:tcPr/>
                </a:tc>
                <a:tc>
                  <a:txBody>
                    <a:bodyPr/>
                    <a:lstStyle/>
                    <a:p>
                      <a:pPr algn="ctr"/>
                      <a:endParaRPr lang="en-US" sz="1800"/>
                    </a:p>
                  </a:txBody>
                  <a:tcPr/>
                </a:tc>
                <a:tc>
                  <a:txBody>
                    <a:bodyPr/>
                    <a:lstStyle/>
                    <a:p>
                      <a:pPr algn="ctr"/>
                      <a:r>
                        <a:rPr lang="en-US" sz="1800" dirty="0"/>
                        <a:t>45</a:t>
                      </a:r>
                    </a:p>
                  </a:txBody>
                  <a:tcPr/>
                </a:tc>
                <a:tc>
                  <a:txBody>
                    <a:bodyPr/>
                    <a:lstStyle/>
                    <a:p>
                      <a:pPr algn="ctr"/>
                      <a:r>
                        <a:rPr lang="en-US" sz="1800" dirty="0"/>
                        <a:t>48</a:t>
                      </a:r>
                    </a:p>
                  </a:txBody>
                  <a:tcPr/>
                </a:tc>
                <a:tc>
                  <a:txBody>
                    <a:bodyPr/>
                    <a:lstStyle/>
                    <a:p>
                      <a:pPr algn="ctr"/>
                      <a:endParaRPr lang="en-US" sz="1800"/>
                    </a:p>
                  </a:txBody>
                  <a:tcPr/>
                </a:tc>
                <a:tc>
                  <a:txBody>
                    <a:bodyPr/>
                    <a:lstStyle/>
                    <a:p>
                      <a:pPr algn="ctr"/>
                      <a:r>
                        <a:rPr lang="en-US" sz="1800" dirty="0"/>
                        <a:t>26</a:t>
                      </a:r>
                    </a:p>
                  </a:txBody>
                  <a:tcPr/>
                </a:tc>
                <a:tc>
                  <a:txBody>
                    <a:bodyPr/>
                    <a:lstStyle/>
                    <a:p>
                      <a:pPr algn="ctr"/>
                      <a:r>
                        <a:rPr lang="en-US" sz="1800" dirty="0"/>
                        <a:t>45</a:t>
                      </a:r>
                    </a:p>
                  </a:txBody>
                  <a:tcPr/>
                </a:tc>
                <a:tc>
                  <a:txBody>
                    <a:bodyPr/>
                    <a:lstStyle/>
                    <a:p>
                      <a:pPr algn="ctr"/>
                      <a:r>
                        <a:rPr lang="en-US" sz="1800" dirty="0"/>
                        <a:t>22</a:t>
                      </a:r>
                    </a:p>
                  </a:txBody>
                  <a:tcPr/>
                </a:tc>
                <a:extLst>
                  <a:ext uri="{0D108BD9-81ED-4DB2-BD59-A6C34878D82A}">
                    <a16:rowId xmlns:a16="http://schemas.microsoft.com/office/drawing/2014/main" val="2500050030"/>
                  </a:ext>
                </a:extLst>
              </a:tr>
            </a:tbl>
          </a:graphicData>
        </a:graphic>
      </p:graphicFrame>
    </p:spTree>
    <p:extLst>
      <p:ext uri="{BB962C8B-B14F-4D97-AF65-F5344CB8AC3E}">
        <p14:creationId xmlns:p14="http://schemas.microsoft.com/office/powerpoint/2010/main" val="286418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dirty="0">
                <a:solidFill>
                  <a:srgbClr val="0070C0"/>
                </a:solidFill>
                <a:sym typeface="Libre Franklin Medium"/>
              </a:rPr>
              <a:t>MASTER’S PROGRAM In Statistics</a:t>
            </a:r>
            <a:endParaRPr dirty="0">
              <a:solidFill>
                <a:srgbClr val="0070C0"/>
              </a:solidFill>
            </a:endParaRPr>
          </a:p>
        </p:txBody>
      </p:sp>
      <p:sp>
        <p:nvSpPr>
          <p:cNvPr id="248" name="Google Shape;248;p19"/>
          <p:cNvSpPr txBox="1">
            <a:spLocks noGrp="1"/>
          </p:cNvSpPr>
          <p:nvPr>
            <p:ph type="body" idx="1"/>
          </p:nvPr>
        </p:nvSpPr>
        <p:spPr>
          <a:xfrm>
            <a:off x="380999" y="1719070"/>
            <a:ext cx="8407893" cy="4654570"/>
          </a:xfrm>
          <a:prstGeom prst="rect">
            <a:avLst/>
          </a:prstGeom>
          <a:noFill/>
          <a:ln>
            <a:noFill/>
          </a:ln>
        </p:spPr>
        <p:txBody>
          <a:bodyPr spcFirstLastPara="1" wrap="square" lIns="91425" tIns="45700" rIns="91425" bIns="45700" anchor="t" anchorCtr="0">
            <a:normAutofit/>
          </a:bodyPr>
          <a:lstStyle/>
          <a:p>
            <a:pPr marL="548640" lvl="1" indent="-182880" algn="l" rtl="0">
              <a:spcBef>
                <a:spcPts val="0"/>
              </a:spcBef>
              <a:spcAft>
                <a:spcPts val="0"/>
              </a:spcAft>
              <a:buSzPts val="1800"/>
              <a:buChar char="▪"/>
            </a:pPr>
            <a:r>
              <a:rPr lang="en-US" dirty="0">
                <a:solidFill>
                  <a:schemeClr val="dk1"/>
                </a:solidFill>
              </a:rPr>
              <a:t>5 required + 6 elective 3-</a:t>
            </a:r>
            <a:r>
              <a:rPr lang="en-US" dirty="0">
                <a:solidFill>
                  <a:schemeClr val="dk1"/>
                </a:solidFill>
                <a:latin typeface="Libre Franklin Medium"/>
                <a:ea typeface="Libre Franklin Medium"/>
                <a:cs typeface="Libre Franklin Medium"/>
                <a:sym typeface="Libre Franklin Medium"/>
              </a:rPr>
              <a:t>hour courses; maintain GPA of 3.00 or higher</a:t>
            </a:r>
            <a:endParaRPr dirty="0"/>
          </a:p>
          <a:p>
            <a:pPr marL="365760" lvl="1" indent="0" algn="l" rtl="0">
              <a:spcBef>
                <a:spcPts val="360"/>
              </a:spcBef>
              <a:spcAft>
                <a:spcPts val="0"/>
              </a:spcAft>
              <a:buSzPts val="1800"/>
              <a:buNone/>
            </a:pPr>
            <a:endParaRPr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Core requirements (5 Courses)</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Linear Models: STAT 6420-6430</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Mathematical Statistics: STAT 6510-6520 </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Consulting: STAT 8000</a:t>
            </a:r>
            <a:endParaRPr dirty="0"/>
          </a:p>
          <a:p>
            <a:pPr marL="822960" lvl="2" indent="-182880" algn="l" rtl="0">
              <a:spcBef>
                <a:spcPts val="320"/>
              </a:spcBef>
              <a:spcAft>
                <a:spcPts val="0"/>
              </a:spcAft>
              <a:buSzPts val="1600"/>
              <a:buNone/>
            </a:pPr>
            <a:endParaRPr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Elective requirements (6 Courses) </a:t>
            </a:r>
          </a:p>
          <a:p>
            <a:pPr marL="822960" lvl="2" indent="-182880">
              <a:spcBef>
                <a:spcPts val="320"/>
              </a:spcBef>
              <a:buSzPts val="1600"/>
            </a:pPr>
            <a:r>
              <a:rPr lang="en-US" dirty="0">
                <a:solidFill>
                  <a:schemeClr val="dk1"/>
                </a:solidFill>
              </a:rPr>
              <a:t>Non-thesis option: Choose 6 electives and pass Qualifying Exam (85%)</a:t>
            </a:r>
            <a:endParaRPr dirty="0"/>
          </a:p>
          <a:p>
            <a:pPr marL="822960" lvl="2" indent="-182880" algn="l" rtl="0">
              <a:spcBef>
                <a:spcPts val="320"/>
              </a:spcBef>
              <a:spcAft>
                <a:spcPts val="0"/>
              </a:spcAft>
              <a:buSzPts val="1600"/>
              <a:buChar char="▪"/>
            </a:pPr>
            <a:r>
              <a:rPr lang="en-US" dirty="0">
                <a:solidFill>
                  <a:schemeClr val="dk1"/>
                </a:solidFill>
                <a:latin typeface="Libre Franklin Medium"/>
                <a:ea typeface="Libre Franklin Medium"/>
                <a:cs typeface="Libre Franklin Medium"/>
                <a:sym typeface="Libre Franklin Medium"/>
              </a:rPr>
              <a:t>Thesis option: Choose 4 electives, 2 STAT 7300,  write a thesis</a:t>
            </a:r>
            <a:r>
              <a:rPr lang="en-US" dirty="0">
                <a:solidFill>
                  <a:schemeClr val="dk1"/>
                </a:solidFill>
              </a:rPr>
              <a:t> (15%)</a:t>
            </a:r>
            <a:endParaRPr dirty="0"/>
          </a:p>
          <a:p>
            <a:pPr marL="822960" lvl="2" indent="-182880" algn="l" rtl="0">
              <a:spcBef>
                <a:spcPts val="320"/>
              </a:spcBef>
              <a:spcAft>
                <a:spcPts val="0"/>
              </a:spcAft>
              <a:buSzPts val="1600"/>
              <a:buNone/>
            </a:pPr>
            <a:endParaRPr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 Qualifying exam: Offered in early August and early January</a:t>
            </a:r>
            <a:endParaRPr dirty="0"/>
          </a:p>
          <a:p>
            <a:pPr marL="822960" lvl="2" indent="-182880" algn="l" rtl="0">
              <a:spcBef>
                <a:spcPts val="320"/>
              </a:spcBef>
              <a:spcAft>
                <a:spcPts val="0"/>
              </a:spcAft>
              <a:buSzPts val="1600"/>
              <a:buChar char="▪"/>
            </a:pPr>
            <a:r>
              <a:rPr lang="en-US" dirty="0">
                <a:solidFill>
                  <a:schemeClr val="dk1"/>
                </a:solidFill>
              </a:rPr>
              <a:t>T</a:t>
            </a:r>
            <a:r>
              <a:rPr lang="en-US" dirty="0">
                <a:solidFill>
                  <a:schemeClr val="dk1"/>
                </a:solidFill>
                <a:latin typeface="Libre Franklin Medium"/>
                <a:ea typeface="Libre Franklin Medium"/>
                <a:cs typeface="Libre Franklin Medium"/>
                <a:sym typeface="Libre Franklin Medium"/>
              </a:rPr>
              <a:t>wo-day take-home data analysis exam </a:t>
            </a:r>
          </a:p>
          <a:p>
            <a:pPr marL="640080" lvl="2" indent="0" algn="l" rtl="0">
              <a:spcBef>
                <a:spcPts val="320"/>
              </a:spcBef>
              <a:spcAft>
                <a:spcPts val="0"/>
              </a:spcAft>
              <a:buSzPts val="1600"/>
              <a:buNone/>
            </a:pPr>
            <a:endParaRPr lang="en-US" dirty="0">
              <a:solidFill>
                <a:schemeClr val="dk1"/>
              </a:solidFill>
            </a:endParaRPr>
          </a:p>
          <a:p>
            <a:pPr marL="640080" lvl="2" indent="0" algn="l" rtl="0">
              <a:spcBef>
                <a:spcPts val="320"/>
              </a:spcBef>
              <a:spcAft>
                <a:spcPts val="0"/>
              </a:spcAft>
              <a:buSzPts val="1600"/>
              <a:buNone/>
            </a:pPr>
            <a:r>
              <a:rPr lang="en-US" dirty="0">
                <a:solidFill>
                  <a:schemeClr val="dk1"/>
                </a:solidFill>
              </a:rPr>
              <a:t>Program typically requires one and one-half to two years of study</a:t>
            </a:r>
            <a:endParaRPr dirty="0"/>
          </a:p>
          <a:p>
            <a:pPr marL="822960" lvl="2" indent="-182880" algn="l" rtl="0">
              <a:spcBef>
                <a:spcPts val="320"/>
              </a:spcBef>
              <a:spcAft>
                <a:spcPts val="0"/>
              </a:spcAft>
              <a:buSzPts val="1600"/>
              <a:buNone/>
            </a:pPr>
            <a:endParaRPr dirty="0">
              <a:latin typeface="Libre Franklin Medium"/>
              <a:ea typeface="Libre Franklin Medium"/>
              <a:cs typeface="Libre Franklin Medium"/>
              <a:sym typeface="Libre Franklin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Libre Franklin Medium"/>
              <a:buNone/>
            </a:pPr>
            <a:r>
              <a:rPr lang="en-US" dirty="0">
                <a:solidFill>
                  <a:srgbClr val="0070C0"/>
                </a:solidFill>
                <a:sym typeface="Libre Franklin Medium"/>
              </a:rPr>
              <a:t>Dual-Degree MS PROGRAM (MS-2)</a:t>
            </a:r>
            <a:endParaRPr dirty="0">
              <a:solidFill>
                <a:srgbClr val="0070C0"/>
              </a:solidFill>
            </a:endParaRPr>
          </a:p>
        </p:txBody>
      </p:sp>
      <p:sp>
        <p:nvSpPr>
          <p:cNvPr id="248" name="Google Shape;248;p19"/>
          <p:cNvSpPr txBox="1">
            <a:spLocks noGrp="1"/>
          </p:cNvSpPr>
          <p:nvPr>
            <p:ph type="body" idx="1"/>
          </p:nvPr>
        </p:nvSpPr>
        <p:spPr>
          <a:xfrm>
            <a:off x="380999" y="1719070"/>
            <a:ext cx="8407893" cy="2780502"/>
          </a:xfrm>
          <a:prstGeom prst="rect">
            <a:avLst/>
          </a:prstGeom>
          <a:noFill/>
          <a:ln>
            <a:noFill/>
          </a:ln>
        </p:spPr>
        <p:txBody>
          <a:bodyPr spcFirstLastPara="1" wrap="square" lIns="91425" tIns="45700" rIns="91425" bIns="45700" anchor="t" anchorCtr="0">
            <a:normAutofit fontScale="92500" lnSpcReduction="10000"/>
          </a:bodyPr>
          <a:lstStyle/>
          <a:p>
            <a:pPr marL="548640" lvl="1" indent="-182880" algn="l" rtl="0">
              <a:spcBef>
                <a:spcPts val="0"/>
              </a:spcBef>
              <a:spcAft>
                <a:spcPts val="0"/>
              </a:spcAft>
              <a:buSzPts val="1800"/>
              <a:buChar char="▪"/>
            </a:pPr>
            <a:r>
              <a:rPr lang="en-US" dirty="0">
                <a:solidFill>
                  <a:schemeClr val="dk1"/>
                </a:solidFill>
              </a:rPr>
              <a:t>Same requirements as MS degree</a:t>
            </a:r>
            <a:endParaRPr dirty="0"/>
          </a:p>
          <a:p>
            <a:pPr marL="365760" lvl="1" indent="0" algn="l" rtl="0">
              <a:spcBef>
                <a:spcPts val="360"/>
              </a:spcBef>
              <a:spcAft>
                <a:spcPts val="0"/>
              </a:spcAft>
              <a:buSzPts val="1800"/>
              <a:buNone/>
            </a:pPr>
            <a:endParaRPr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rPr>
              <a:t>Typically earned by PhD students in other scientific fields</a:t>
            </a:r>
            <a:endParaRPr dirty="0"/>
          </a:p>
          <a:p>
            <a:pPr marL="822960" lvl="2" indent="-182880" algn="l" rtl="0">
              <a:spcBef>
                <a:spcPts val="320"/>
              </a:spcBef>
              <a:spcAft>
                <a:spcPts val="0"/>
              </a:spcAft>
              <a:buSzPts val="1600"/>
              <a:buNone/>
            </a:pPr>
            <a:endParaRPr dirty="0">
              <a:solidFill>
                <a:schemeClr val="dk1"/>
              </a:solidFill>
              <a:latin typeface="Libre Franklin Medium"/>
              <a:ea typeface="Libre Franklin Medium"/>
              <a:cs typeface="Libre Franklin Medium"/>
              <a:sym typeface="Libre Franklin Medium"/>
            </a:endParaRPr>
          </a:p>
          <a:p>
            <a:pPr marL="548640" lvl="1" indent="-182880"/>
            <a:r>
              <a:rPr lang="en-US" dirty="0">
                <a:solidFill>
                  <a:schemeClr val="dk1"/>
                </a:solidFill>
              </a:rPr>
              <a:t>Program typically requires about 2-3 years of study</a:t>
            </a:r>
            <a:endParaRPr lang="en-US" dirty="0"/>
          </a:p>
          <a:p>
            <a:pPr marL="640080" lvl="2" indent="0" algn="l" rtl="0">
              <a:spcBef>
                <a:spcPts val="320"/>
              </a:spcBef>
              <a:spcAft>
                <a:spcPts val="0"/>
              </a:spcAft>
              <a:buSzPts val="1600"/>
              <a:buNone/>
            </a:pPr>
            <a:r>
              <a:rPr lang="en-US" dirty="0">
                <a:solidFill>
                  <a:schemeClr val="dk1"/>
                </a:solidFill>
              </a:rPr>
              <a:t> </a:t>
            </a:r>
            <a:endParaRPr lang="en-US"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latin typeface="Libre Franklin Medium"/>
                <a:ea typeface="Libre Franklin Medium"/>
                <a:cs typeface="Libre Franklin Medium"/>
                <a:sym typeface="Libre Franklin Medium"/>
              </a:rPr>
              <a:t> </a:t>
            </a:r>
            <a:r>
              <a:rPr lang="en-US" dirty="0">
                <a:solidFill>
                  <a:schemeClr val="dk1"/>
                </a:solidFill>
              </a:rPr>
              <a:t>V</a:t>
            </a:r>
            <a:r>
              <a:rPr lang="en-US" dirty="0">
                <a:solidFill>
                  <a:schemeClr val="dk1"/>
                </a:solidFill>
                <a:latin typeface="Libre Franklin Medium"/>
                <a:ea typeface="Libre Franklin Medium"/>
                <a:cs typeface="Libre Franklin Medium"/>
                <a:sym typeface="Libre Franklin Medium"/>
              </a:rPr>
              <a:t>ery popular with international students </a:t>
            </a:r>
          </a:p>
          <a:p>
            <a:pPr marL="365760" lvl="1" indent="0" algn="l" rtl="0">
              <a:spcBef>
                <a:spcPts val="360"/>
              </a:spcBef>
              <a:spcAft>
                <a:spcPts val="0"/>
              </a:spcAft>
              <a:buSzPts val="1800"/>
              <a:buNone/>
            </a:pPr>
            <a:endParaRPr lang="en-US" dirty="0">
              <a:solidFill>
                <a:schemeClr val="dk1"/>
              </a:solidFill>
              <a:latin typeface="Libre Franklin Medium"/>
              <a:ea typeface="Libre Franklin Medium"/>
              <a:cs typeface="Libre Franklin Medium"/>
              <a:sym typeface="Libre Franklin Medium"/>
            </a:endParaRPr>
          </a:p>
          <a:p>
            <a:pPr marL="548640" lvl="1" indent="-182880" algn="l" rtl="0">
              <a:spcBef>
                <a:spcPts val="360"/>
              </a:spcBef>
              <a:spcAft>
                <a:spcPts val="0"/>
              </a:spcAft>
              <a:buSzPts val="1800"/>
              <a:buChar char="▪"/>
            </a:pPr>
            <a:r>
              <a:rPr lang="en-US" dirty="0">
                <a:solidFill>
                  <a:schemeClr val="dk1"/>
                </a:solidFill>
              </a:rPr>
              <a:t> Application process for entry  is easier (and cheaper) because applicants are already at UGA</a:t>
            </a:r>
            <a:endParaRPr lang="en-US" dirty="0"/>
          </a:p>
          <a:p>
            <a:pPr marL="640080" lvl="2" indent="0" algn="l" rtl="0">
              <a:spcBef>
                <a:spcPts val="320"/>
              </a:spcBef>
              <a:spcAft>
                <a:spcPts val="0"/>
              </a:spcAft>
              <a:buSzPts val="1600"/>
              <a:buNone/>
            </a:pPr>
            <a:endParaRPr lang="en-US" dirty="0">
              <a:solidFill>
                <a:schemeClr val="dk1"/>
              </a:solidFill>
              <a:latin typeface="Libre Franklin Medium"/>
              <a:ea typeface="Libre Franklin Medium"/>
              <a:cs typeface="Libre Franklin Medium"/>
              <a:sym typeface="Libre Franklin Medium"/>
            </a:endParaRPr>
          </a:p>
          <a:p>
            <a:pPr marL="640080" lvl="2" indent="0" algn="l" rtl="0">
              <a:spcBef>
                <a:spcPts val="320"/>
              </a:spcBef>
              <a:spcAft>
                <a:spcPts val="0"/>
              </a:spcAft>
              <a:buSzPts val="1600"/>
              <a:buNone/>
            </a:pPr>
            <a:endParaRPr dirty="0"/>
          </a:p>
          <a:p>
            <a:pPr marL="822960" lvl="2" indent="-182880" algn="l" rtl="0">
              <a:spcBef>
                <a:spcPts val="320"/>
              </a:spcBef>
              <a:spcAft>
                <a:spcPts val="0"/>
              </a:spcAft>
              <a:buSzPts val="1600"/>
              <a:buNone/>
            </a:pPr>
            <a:endParaRPr dirty="0">
              <a:latin typeface="Libre Franklin Medium"/>
              <a:ea typeface="Libre Franklin Medium"/>
              <a:cs typeface="Libre Franklin Medium"/>
              <a:sym typeface="Libre Franklin Medium"/>
            </a:endParaRPr>
          </a:p>
        </p:txBody>
      </p:sp>
    </p:spTree>
    <p:extLst>
      <p:ext uri="{BB962C8B-B14F-4D97-AF65-F5344CB8AC3E}">
        <p14:creationId xmlns:p14="http://schemas.microsoft.com/office/powerpoint/2010/main" val="669283483"/>
      </p:ext>
    </p:extLst>
  </p:cSld>
  <p:clrMapOvr>
    <a:masterClrMapping/>
  </p:clrMapOvr>
</p:sld>
</file>

<file path=ppt/theme/theme1.xml><?xml version="1.0" encoding="utf-8"?>
<a:theme xmlns:a="http://schemas.openxmlformats.org/drawingml/2006/main" name="Grid">
  <a:themeElements>
    <a:clrScheme name="Custom 1">
      <a:dk1>
        <a:srgbClr val="000000"/>
      </a:dk1>
      <a:lt1>
        <a:srgbClr val="FFFFFF"/>
      </a:lt1>
      <a:dk2>
        <a:srgbClr val="A5A5A5"/>
      </a:dk2>
      <a:lt2>
        <a:srgbClr val="F2F2F2"/>
      </a:lt2>
      <a:accent1>
        <a:srgbClr val="FF0000"/>
      </a:accent1>
      <a:accent2>
        <a:srgbClr val="C00000"/>
      </a:accent2>
      <a:accent3>
        <a:srgbClr val="262626"/>
      </a:accent3>
      <a:accent4>
        <a:srgbClr val="7F7F7F"/>
      </a:accent4>
      <a:accent5>
        <a:srgbClr val="A5A5A5"/>
      </a:accent5>
      <a:accent6>
        <a:srgbClr val="7F7F7F"/>
      </a:accent6>
      <a:hlink>
        <a:srgbClr val="7F7F7F"/>
      </a:hlink>
      <a:folHlink>
        <a:srgbClr val="9D1C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1659</Words>
  <Application>Microsoft Office PowerPoint</Application>
  <PresentationFormat>On-screen Show (4:3)</PresentationFormat>
  <Paragraphs>266</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Libre Franklin Medium</vt:lpstr>
      <vt:lpstr>Arial</vt:lpstr>
      <vt:lpstr>Noto Sans Symbols</vt:lpstr>
      <vt:lpstr>Grid</vt:lpstr>
      <vt:lpstr>PowerPoint Presentation</vt:lpstr>
      <vt:lpstr>Program for Open House</vt:lpstr>
      <vt:lpstr>AREAS THAT NEED STATISTICS</vt:lpstr>
      <vt:lpstr>UNIVERSITY OF GEORGIA</vt:lpstr>
      <vt:lpstr>ATHENS, GEORGIA</vt:lpstr>
      <vt:lpstr>UGA STATISTICS DEPARTMENT </vt:lpstr>
      <vt:lpstr>Graduate Student Demographics Fall 2023</vt:lpstr>
      <vt:lpstr>MASTER’S PROGRAM In Statistics</vt:lpstr>
      <vt:lpstr>Dual-Degree MS PROGRAM (MS-2)</vt:lpstr>
      <vt:lpstr>PhD PROGRAM</vt:lpstr>
      <vt:lpstr>Placements of Recent Graduates</vt:lpstr>
      <vt:lpstr>Statistical Consulting Center</vt:lpstr>
      <vt:lpstr>Graduate Student Panel</vt:lpstr>
      <vt:lpstr>APPLICATION DEADLINES</vt:lpstr>
      <vt:lpstr>ADMISSION REQUIREMENTS </vt:lpstr>
      <vt:lpstr>        ACCEPTANCE DECISIONS</vt:lpstr>
      <vt:lpstr>FUNDING OPPORTUNITIES</vt:lpstr>
      <vt:lpstr>MAGNet INtern PROGRAM (STATE FARM)</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Rebecca Gallagher</dc:creator>
  <cp:lastModifiedBy>Jaxk H Reeves</cp:lastModifiedBy>
  <cp:revision>203</cp:revision>
  <dcterms:created xsi:type="dcterms:W3CDTF">2011-04-12T20:29:06Z</dcterms:created>
  <dcterms:modified xsi:type="dcterms:W3CDTF">2023-11-29T03:53:24Z</dcterms:modified>
</cp:coreProperties>
</file>